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98" r:id="rId4"/>
    <p:sldId id="329" r:id="rId5"/>
    <p:sldId id="333" r:id="rId6"/>
    <p:sldId id="301" r:id="rId7"/>
    <p:sldId id="302" r:id="rId8"/>
    <p:sldId id="258" r:id="rId9"/>
    <p:sldId id="259" r:id="rId10"/>
    <p:sldId id="282" r:id="rId11"/>
    <p:sldId id="308" r:id="rId12"/>
    <p:sldId id="305" r:id="rId13"/>
    <p:sldId id="304" r:id="rId14"/>
    <p:sldId id="307" r:id="rId15"/>
    <p:sldId id="309" r:id="rId16"/>
    <p:sldId id="260" r:id="rId17"/>
    <p:sldId id="261" r:id="rId18"/>
    <p:sldId id="262" r:id="rId19"/>
    <p:sldId id="315" r:id="rId20"/>
    <p:sldId id="316" r:id="rId21"/>
    <p:sldId id="310" r:id="rId22"/>
    <p:sldId id="312" r:id="rId23"/>
    <p:sldId id="314" r:id="rId24"/>
    <p:sldId id="311" r:id="rId25"/>
    <p:sldId id="313" r:id="rId26"/>
    <p:sldId id="318" r:id="rId27"/>
    <p:sldId id="319" r:id="rId28"/>
    <p:sldId id="263" r:id="rId29"/>
    <p:sldId id="293" r:id="rId30"/>
    <p:sldId id="265" r:id="rId31"/>
    <p:sldId id="273" r:id="rId32"/>
    <p:sldId id="276" r:id="rId33"/>
    <p:sldId id="278" r:id="rId34"/>
    <p:sldId id="287" r:id="rId35"/>
    <p:sldId id="289" r:id="rId36"/>
    <p:sldId id="328" r:id="rId37"/>
    <p:sldId id="321" r:id="rId38"/>
    <p:sldId id="327" r:id="rId39"/>
    <p:sldId id="322" r:id="rId40"/>
    <p:sldId id="323" r:id="rId41"/>
    <p:sldId id="324" r:id="rId42"/>
    <p:sldId id="325" r:id="rId43"/>
    <p:sldId id="334" r:id="rId44"/>
    <p:sldId id="326" r:id="rId45"/>
    <p:sldId id="296" r:id="rId46"/>
    <p:sldId id="330" r:id="rId47"/>
    <p:sldId id="300" r:id="rId48"/>
    <p:sldId id="331" r:id="rId49"/>
    <p:sldId id="271"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19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CB469E9-37C9-413D-9A02-9BECA7DADB9A}" type="datetimeFigureOut">
              <a:rPr lang="en-US"/>
              <a:pPr>
                <a:defRPr/>
              </a:pPr>
              <a:t>9/2/2014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53B1B20-27E6-44C6-B4E2-8E06997BE0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4AE15A-DD68-4865-95F2-A5505A7A8AE9}" type="slidenum">
              <a:rPr lang="en-US" smtClean="0"/>
              <a:pPr fontAlgn="base">
                <a:spcBef>
                  <a:spcPct val="0"/>
                </a:spcBef>
                <a:spcAft>
                  <a:spcPct val="0"/>
                </a:spcAft>
                <a:defRPr/>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2ED785-80EC-4C37-B06B-42AC80907640}" type="datetimeFigureOut">
              <a:rPr lang="en-US"/>
              <a:pPr>
                <a:defRPr/>
              </a:pPr>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8DE56E-4F1E-45CF-8EE6-D82BFC1DF5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D50748-FE0D-4775-8855-8C34B7137FD8}" type="datetimeFigureOut">
              <a:rPr lang="en-US"/>
              <a:pPr>
                <a:defRPr/>
              </a:pPr>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52EF14-93AD-4FAB-BAFE-4C8276A953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A2CEBB-D0B8-4A88-B90A-62B24C5A9880}" type="datetimeFigureOut">
              <a:rPr lang="en-US"/>
              <a:pPr>
                <a:defRPr/>
              </a:pPr>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DDD07-9139-4AB3-AE2D-155187A59E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DB620B-AF00-4399-8D4D-F0F9DDB61349}" type="datetimeFigureOut">
              <a:rPr lang="en-US"/>
              <a:pPr>
                <a:defRPr/>
              </a:pPr>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685F08-DF98-41B6-BC82-3772A25958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7B2FD0-B5BC-489F-98E5-B92D82D910A5}" type="datetimeFigureOut">
              <a:rPr lang="en-US"/>
              <a:pPr>
                <a:defRPr/>
              </a:pPr>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B8E202-6022-4CDE-83EF-23501C6DED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21B094-1E88-4816-8718-A25DE3E27F2D}" type="datetimeFigureOut">
              <a:rPr lang="en-US"/>
              <a:pPr>
                <a:defRPr/>
              </a:pPr>
              <a:t>9/2/2014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A4A5C0-256E-4A21-BAAB-B06A1D1F9E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DD9837-E3AB-455F-9A47-9E0F3405D6FD}" type="datetimeFigureOut">
              <a:rPr lang="en-US"/>
              <a:pPr>
                <a:defRPr/>
              </a:pPr>
              <a:t>9/2/2014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BBE79C-9AA0-4C33-8B3E-F3C2AB818EC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08A48C6-497A-42F6-8323-E57E7DFD86BE}" type="datetimeFigureOut">
              <a:rPr lang="en-US"/>
              <a:pPr>
                <a:defRPr/>
              </a:pPr>
              <a:t>9/2/2014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B9A1FE2-30C7-46B4-8D03-812BD5562F7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D787D6-5B06-4FF9-8EE9-4BBF4D658C9A}" type="datetimeFigureOut">
              <a:rPr lang="en-US"/>
              <a:pPr>
                <a:defRPr/>
              </a:pPr>
              <a:t>9/2/2014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D9796C-9D54-4C77-8E0B-1D3553327F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0A951A-8553-47B6-8A3E-3DAC3DD79A6D}" type="datetimeFigureOut">
              <a:rPr lang="en-US"/>
              <a:pPr>
                <a:defRPr/>
              </a:pPr>
              <a:t>9/2/2014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641E73-73BC-4FC9-93C3-159460D7B3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B14031-BE17-476E-9042-AC2169ED709A}" type="datetimeFigureOut">
              <a:rPr lang="en-US"/>
              <a:pPr>
                <a:defRPr/>
              </a:pPr>
              <a:t>9/2/2014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D67FC-C90F-4E0A-8B94-B91A34DD1E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4159665-B9E8-4968-9D2F-9605B9A46A70}" type="datetimeFigureOut">
              <a:rPr lang="en-US"/>
              <a:pPr>
                <a:defRPr/>
              </a:pPr>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55BBDF8-393A-4B7D-B914-EDF648D090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ol.gov/cgi-bin/leave-dol.asp?exiturl=http://s.dol.gov/8L&amp;exitTitle=www.ecfr.gov&amp;fedpage=y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sz="4800" smtClean="0">
                <a:solidFill>
                  <a:srgbClr val="FFFF00"/>
                </a:solidFill>
                <a:latin typeface="+mn-lt"/>
                <a:cs typeface="Times New Roman" pitchFamily="18" charset="0"/>
              </a:rPr>
              <a:t>Legal issues keeping nurses awake at night:</a:t>
            </a:r>
            <a:br>
              <a:rPr lang="en-US" sz="4800" smtClean="0">
                <a:solidFill>
                  <a:srgbClr val="FFFF00"/>
                </a:solidFill>
                <a:latin typeface="+mn-lt"/>
                <a:cs typeface="Times New Roman" pitchFamily="18" charset="0"/>
              </a:rPr>
            </a:br>
            <a:r>
              <a:rPr lang="en-US" sz="3600" smtClean="0">
                <a:solidFill>
                  <a:srgbClr val="FFFF00"/>
                </a:solidFill>
                <a:latin typeface="+mn-lt"/>
                <a:cs typeface="Times New Roman" pitchFamily="18" charset="0"/>
              </a:rPr>
              <a:t>How, what and when to advise them</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2800" smtClean="0">
                <a:latin typeface="Times New Roman" pitchFamily="18" charset="0"/>
                <a:cs typeface="Times New Roman" pitchFamily="18" charset="0"/>
              </a:rPr>
              <a:t>Carolyn Buppert, MSN, JD</a:t>
            </a:r>
          </a:p>
          <a:p>
            <a:pPr eaLnBrk="1" fontAlgn="auto" hangingPunct="1">
              <a:spcAft>
                <a:spcPts val="0"/>
              </a:spcAft>
              <a:buFont typeface="Arial" pitchFamily="34" charset="0"/>
              <a:buNone/>
              <a:defRPr/>
            </a:pPr>
            <a:r>
              <a:rPr lang="en-US" sz="2000" smtClean="0">
                <a:latin typeface="Times New Roman" pitchFamily="18" charset="0"/>
                <a:cs typeface="Times New Roman" pitchFamily="18" charset="0"/>
              </a:rPr>
              <a:t>Law Office of Carolyn Buppert, P.C., Boulder, CO</a:t>
            </a:r>
          </a:p>
          <a:p>
            <a:pPr eaLnBrk="1" fontAlgn="auto" hangingPunct="1">
              <a:spcAft>
                <a:spcPts val="0"/>
              </a:spcAft>
              <a:buFont typeface="Arial" pitchFamily="34" charset="0"/>
              <a:buNone/>
              <a:defRPr/>
            </a:pPr>
            <a:r>
              <a:rPr lang="en-US" sz="2000" smtClean="0">
                <a:latin typeface="Times New Roman" pitchFamily="18" charset="0"/>
                <a:cs typeface="Times New Roman" pitchFamily="18" charset="0"/>
              </a:rPr>
              <a:t>www.buppert.com</a:t>
            </a:r>
          </a:p>
          <a:p>
            <a:pPr eaLnBrk="1" fontAlgn="auto" hangingPunct="1">
              <a:spcAft>
                <a:spcPts val="0"/>
              </a:spcAft>
              <a:buFont typeface="Arial" pitchFamily="34" charset="0"/>
              <a:buNone/>
              <a:defRPr/>
            </a:pPr>
            <a:r>
              <a:rPr lang="en-US" sz="2000" smtClean="0">
                <a:latin typeface="Times New Roman" pitchFamily="18" charset="0"/>
                <a:cs typeface="Times New Roman" pitchFamily="18" charset="0"/>
              </a:rPr>
              <a:t>buppertcarolyn@gmail.com</a:t>
            </a:r>
          </a:p>
          <a:p>
            <a:pPr eaLnBrk="1" fontAlgn="auto" hangingPunct="1">
              <a:spcAft>
                <a:spcPts val="0"/>
              </a:spcAft>
              <a:buFont typeface="Arial" pitchFamily="34" charset="0"/>
              <a:buNone/>
              <a:defRPr/>
            </a:pPr>
            <a:r>
              <a:rPr lang="en-US" sz="2000" smtClean="0">
                <a:latin typeface="Times New Roman" pitchFamily="18" charset="0"/>
                <a:cs typeface="Times New Roman" pitchFamily="18" charset="0"/>
              </a:rPr>
              <a:t>410-570-0058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solidFill>
                  <a:srgbClr val="FFFF00"/>
                </a:solidFill>
              </a:rPr>
              <a:t>Legal issues</a:t>
            </a:r>
          </a:p>
        </p:txBody>
      </p:sp>
      <p:sp>
        <p:nvSpPr>
          <p:cNvPr id="14339" name="Content Placeholder 2"/>
          <p:cNvSpPr>
            <a:spLocks noGrp="1"/>
          </p:cNvSpPr>
          <p:nvPr>
            <p:ph idx="1"/>
          </p:nvPr>
        </p:nvSpPr>
        <p:spPr/>
        <p:txBody>
          <a:bodyPr/>
          <a:lstStyle/>
          <a:p>
            <a:pPr eaLnBrk="1" hangingPunct="1"/>
            <a:r>
              <a:rPr lang="en-US" smtClean="0">
                <a:solidFill>
                  <a:schemeClr val="bg1"/>
                </a:solidFill>
              </a:rPr>
              <a:t>Nurse's legal responsibility for patient safety under the state Nurse Practice Act?</a:t>
            </a:r>
          </a:p>
          <a:p>
            <a:pPr eaLnBrk="1" hangingPunct="1"/>
            <a:r>
              <a:rPr lang="en-US" smtClean="0">
                <a:solidFill>
                  <a:schemeClr val="bg1"/>
                </a:solidFill>
              </a:rPr>
              <a:t>Minimum staffing under state law?</a:t>
            </a:r>
          </a:p>
          <a:p>
            <a:pPr eaLnBrk="1" hangingPunct="1"/>
            <a:r>
              <a:rPr lang="en-US" smtClean="0">
                <a:solidFill>
                  <a:schemeClr val="bg1"/>
                </a:solidFill>
              </a:rPr>
              <a:t>Requirements for locked crisis unit?</a:t>
            </a:r>
          </a:p>
          <a:p>
            <a:pPr eaLnBrk="1" hangingPunct="1">
              <a:buNone/>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solidFill>
                  <a:srgbClr val="FFFF00"/>
                </a:solidFill>
              </a:rPr>
              <a:t>Nurses' responsibility for patient safety under NPA</a:t>
            </a:r>
          </a:p>
        </p:txBody>
      </p:sp>
      <p:sp>
        <p:nvSpPr>
          <p:cNvPr id="15363" name="Content Placeholder 2"/>
          <p:cNvSpPr>
            <a:spLocks noGrp="1"/>
          </p:cNvSpPr>
          <p:nvPr>
            <p:ph idx="1"/>
          </p:nvPr>
        </p:nvSpPr>
        <p:spPr/>
        <p:txBody>
          <a:bodyPr/>
          <a:lstStyle/>
          <a:p>
            <a:pPr eaLnBrk="1" hangingPunct="1">
              <a:buFont typeface="Arial" charset="0"/>
              <a:buNone/>
            </a:pPr>
            <a:endParaRPr lang="en-US" b="1" smtClean="0">
              <a:solidFill>
                <a:schemeClr val="bg1"/>
              </a:solidFill>
            </a:endParaRPr>
          </a:p>
          <a:p>
            <a:pPr eaLnBrk="1" hangingPunct="1">
              <a:buFont typeface="Arial" charset="0"/>
              <a:buNone/>
            </a:pPr>
            <a:r>
              <a:rPr lang="en-US" b="1" smtClean="0">
                <a:solidFill>
                  <a:schemeClr val="bg1"/>
                </a:solidFill>
              </a:rPr>
              <a:t>"</a:t>
            </a:r>
            <a:r>
              <a:rPr lang="en-US" smtClean="0">
                <a:solidFill>
                  <a:schemeClr val="bg1"/>
                </a:solidFill>
              </a:rPr>
              <a:t>Colorado statutes (Nurse Practice Act) 12-38-117. Grounds for discipline: </a:t>
            </a:r>
          </a:p>
          <a:p>
            <a:pPr eaLnBrk="1" hangingPunct="1">
              <a:buFont typeface="Arial" charset="0"/>
              <a:buNone/>
            </a:pPr>
            <a:endParaRPr lang="en-US" smtClean="0">
              <a:solidFill>
                <a:schemeClr val="bg1"/>
              </a:solidFill>
            </a:endParaRPr>
          </a:p>
          <a:p>
            <a:pPr lvl="1" eaLnBrk="1" hangingPunct="1">
              <a:buFont typeface="Arial" charset="0"/>
              <a:buNone/>
            </a:pPr>
            <a:r>
              <a:rPr lang="en-US" smtClean="0">
                <a:solidFill>
                  <a:schemeClr val="bg1"/>
                </a:solidFill>
              </a:rPr>
              <a:t>	... (c) Has willfully or negligently acted in a manner inconsistent with the health or safety of persons under his care" </a:t>
            </a:r>
          </a:p>
          <a:p>
            <a:pPr eaLnBrk="1" hangingPunct="1">
              <a:buFont typeface="Arial" charset="0"/>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solidFill>
                  <a:srgbClr val="FFFF00"/>
                </a:solidFill>
              </a:rPr>
              <a:t>Minimum staffing </a:t>
            </a:r>
          </a:p>
        </p:txBody>
      </p:sp>
      <p:sp>
        <p:nvSpPr>
          <p:cNvPr id="16387" name="Content Placeholder 2"/>
          <p:cNvSpPr>
            <a:spLocks noGrp="1"/>
          </p:cNvSpPr>
          <p:nvPr>
            <p:ph idx="1"/>
          </p:nvPr>
        </p:nvSpPr>
        <p:spPr/>
        <p:txBody>
          <a:bodyPr/>
          <a:lstStyle/>
          <a:p>
            <a:pPr eaLnBrk="1" hangingPunct="1"/>
            <a:r>
              <a:rPr lang="en-US" smtClean="0">
                <a:solidFill>
                  <a:schemeClr val="bg1"/>
                </a:solidFill>
              </a:rPr>
              <a:t>No federal law or CO law on minimum ratios</a:t>
            </a:r>
          </a:p>
          <a:p>
            <a:pPr eaLnBrk="1" hangingPunct="1"/>
            <a:r>
              <a:rPr lang="en-US" sz="2400" i="1" smtClean="0">
                <a:solidFill>
                  <a:schemeClr val="bg1"/>
                </a:solidFill>
              </a:rPr>
              <a:t>CCR 19.22</a:t>
            </a:r>
            <a:r>
              <a:rPr lang="en-US" sz="2400" smtClean="0">
                <a:solidFill>
                  <a:schemeClr val="bg1"/>
                </a:solidFill>
              </a:rPr>
              <a:t>  NURSING.At least one registered nurse shall be on duty at all times in each patient care unit. One registered nurse shall be designated in charge and shall be delegated the authority and responsibility for the nursing services on that patient care unit. Additional registered nurses, licensed practical nurses, or other auxiliary personnel shall be available. The nursing care required by different types of patients shall be the major consideration in determining the number, quality, and category of nursing personnel that are needed in any given situation.</a:t>
            </a:r>
            <a:br>
              <a:rPr lang="en-US" sz="2400" smtClean="0">
                <a:solidFill>
                  <a:schemeClr val="bg1"/>
                </a:solidFill>
              </a:rPr>
            </a:br>
            <a:r>
              <a:rPr lang="en-US" sz="2400" smtClean="0">
                <a:solidFill>
                  <a:schemeClr val="bg1"/>
                </a:solidFill>
              </a:rPr>
              <a:t>CCR 1011-1 STANDARDS FOR HOSPITALS AND HEALTH FACILITIES </a:t>
            </a:r>
            <a:endParaRPr lang="en-US"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solidFill>
                  <a:srgbClr val="FFFF00"/>
                </a:solidFill>
              </a:rPr>
              <a:t>Requirements for crisis unit</a:t>
            </a:r>
          </a:p>
        </p:txBody>
      </p:sp>
      <p:sp>
        <p:nvSpPr>
          <p:cNvPr id="17411" name="Content Placeholder 2"/>
          <p:cNvSpPr>
            <a:spLocks noGrp="1"/>
          </p:cNvSpPr>
          <p:nvPr>
            <p:ph idx="1"/>
          </p:nvPr>
        </p:nvSpPr>
        <p:spPr/>
        <p:txBody>
          <a:bodyPr/>
          <a:lstStyle/>
          <a:p>
            <a:pPr eaLnBrk="1" hangingPunct="1"/>
            <a:r>
              <a:rPr lang="en-US" smtClean="0">
                <a:solidFill>
                  <a:schemeClr val="bg1"/>
                </a:solidFill>
              </a:rPr>
              <a:t>No CO requirements regarding locking or security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solidFill>
                  <a:srgbClr val="FFFF00"/>
                </a:solidFill>
              </a:rPr>
              <a:t>My Answer </a:t>
            </a:r>
          </a:p>
        </p:txBody>
      </p:sp>
      <p:sp>
        <p:nvSpPr>
          <p:cNvPr id="18435" name="Content Placeholder 2"/>
          <p:cNvSpPr>
            <a:spLocks noGrp="1"/>
          </p:cNvSpPr>
          <p:nvPr>
            <p:ph idx="1"/>
          </p:nvPr>
        </p:nvSpPr>
        <p:spPr/>
        <p:txBody>
          <a:bodyPr/>
          <a:lstStyle/>
          <a:p>
            <a:pPr eaLnBrk="1" hangingPunct="1">
              <a:buFont typeface="Arial" charset="0"/>
              <a:buNone/>
            </a:pPr>
            <a:r>
              <a:rPr lang="en-US" sz="2800" smtClean="0">
                <a:solidFill>
                  <a:schemeClr val="bg1"/>
                </a:solidFill>
              </a:rPr>
              <a:t>Q: "I do not feel safe and have told my supervisors my concerns. I have been a psychiatric nurse for 20 years and have seen what can happen even in a locked unit with many staff. Is this legal?"</a:t>
            </a:r>
          </a:p>
          <a:p>
            <a:pPr eaLnBrk="1" hangingPunct="1">
              <a:buFont typeface="Arial" charset="0"/>
              <a:buNone/>
            </a:pPr>
            <a:r>
              <a:rPr lang="en-US" sz="2800" smtClean="0">
                <a:solidFill>
                  <a:schemeClr val="bg1"/>
                </a:solidFill>
              </a:rPr>
              <a:t>A: Yes, it is legal.  Staffing conforms to CO law. No CO requirement for locked crisis units.</a:t>
            </a:r>
          </a:p>
          <a:p>
            <a:pPr lvl="1" eaLnBrk="1" hangingPunct="1"/>
            <a:r>
              <a:rPr lang="en-US" smtClean="0">
                <a:solidFill>
                  <a:schemeClr val="bg1"/>
                </a:solidFill>
              </a:rPr>
              <a:t>What to do? Negotiate/advocate.  RN's responsibility is to advocate for patient safety. </a:t>
            </a:r>
            <a:r>
              <a:rPr lang="en-US" smtClean="0">
                <a:solidFill>
                  <a:schemeClr val="bg1"/>
                </a:solidFill>
              </a:rPr>
              <a:t>The staffing  here </a:t>
            </a:r>
            <a:r>
              <a:rPr lang="en-US" smtClean="0">
                <a:solidFill>
                  <a:schemeClr val="bg1"/>
                </a:solidFill>
              </a:rPr>
              <a:t>is </a:t>
            </a:r>
            <a:r>
              <a:rPr lang="en-US" smtClean="0">
                <a:solidFill>
                  <a:schemeClr val="bg1"/>
                </a:solidFill>
              </a:rPr>
              <a:t>risky</a:t>
            </a:r>
            <a:r>
              <a:rPr lang="en-US" smtClean="0">
                <a:solidFill>
                  <a:schemeClr val="bg1"/>
                </a:solidFill>
              </a:rPr>
              <a:t>.  Alternate strategy: Find employment elsewhere.</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Q&amp;A #4: Wage and Hour</a:t>
            </a:r>
            <a:endParaRPr lang="en-US">
              <a:solidFill>
                <a:srgbClr val="FFFF00"/>
              </a:solidFill>
            </a:endParaRPr>
          </a:p>
        </p:txBody>
      </p:sp>
      <p:sp>
        <p:nvSpPr>
          <p:cNvPr id="3" name="Content Placeholder 2"/>
          <p:cNvSpPr>
            <a:spLocks noGrp="1"/>
          </p:cNvSpPr>
          <p:nvPr>
            <p:ph idx="1"/>
          </p:nvPr>
        </p:nvSpPr>
        <p:spPr/>
        <p:txBody>
          <a:bodyPr/>
          <a:lstStyle/>
          <a:p>
            <a:pPr>
              <a:buNone/>
            </a:pPr>
            <a:r>
              <a:rPr lang="en-US" sz="2800" smtClean="0">
                <a:solidFill>
                  <a:schemeClr val="bg1"/>
                </a:solidFill>
              </a:rPr>
              <a:t>Q: "I am an LPN at a nursing facility. Love my work. When short-staffed, I may be doing the work of 4. I stayed late to chart. Management told me not to. I still stayed late -- I clocked out on time but stayed to finish my charting and didn't ask for pay. I couldn't just leave without documenting. They fired me. What should I have done?"</a:t>
            </a:r>
            <a:endParaRPr lang="en-US" sz="28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solidFill>
                  <a:srgbClr val="FFFF00"/>
                </a:solidFill>
              </a:rPr>
              <a:t>Q&amp;A #5:Wage &amp; Hour becomes risk management issue</a:t>
            </a:r>
          </a:p>
        </p:txBody>
      </p:sp>
      <p:sp>
        <p:nvSpPr>
          <p:cNvPr id="7171" name="Content Placeholder 2"/>
          <p:cNvSpPr>
            <a:spLocks noGrp="1"/>
          </p:cNvSpPr>
          <p:nvPr>
            <p:ph idx="1"/>
          </p:nvPr>
        </p:nvSpPr>
        <p:spPr/>
        <p:txBody>
          <a:bodyPr/>
          <a:lstStyle/>
          <a:p>
            <a:pPr eaLnBrk="1" hangingPunct="1">
              <a:buFont typeface="Arial" charset="0"/>
              <a:buNone/>
            </a:pPr>
            <a:endParaRPr lang="en-US" sz="2800" smtClean="0">
              <a:solidFill>
                <a:schemeClr val="bg1"/>
              </a:solidFill>
            </a:endParaRPr>
          </a:p>
          <a:p>
            <a:pPr eaLnBrk="1" hangingPunct="1">
              <a:buFont typeface="Arial" charset="0"/>
              <a:buNone/>
            </a:pPr>
            <a:r>
              <a:rPr lang="en-US" sz="2800" smtClean="0">
                <a:solidFill>
                  <a:schemeClr val="bg1"/>
                </a:solidFill>
              </a:rPr>
              <a:t>Q: "I work for a facility that has recently gone to an electronic medical record (EMR).  Previously our protocol was to use narrative charting on a paper assessment flow sheet. Many nurses would chart in a timely manner and pass the flow sheet off to the next shift's nurses. Every now and then some nurses would stay late to finish their charting -- always on the clock."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pPr eaLnBrk="1" hangingPunct="1">
              <a:buFont typeface="Arial" charset="0"/>
              <a:buNone/>
            </a:pPr>
            <a:r>
              <a:rPr lang="en-US" sz="2800" smtClean="0">
                <a:solidFill>
                  <a:schemeClr val="bg1"/>
                </a:solidFill>
              </a:rPr>
              <a:t>"Since we have gone to the EMR, nurses have found out how to access the system from home and have gone home to finish up their assessments rather than stay late at the facility. On a few occasions a nurse has even completely forgotten to chart any vital signs, assessments, intake and outputs, or anything to show that the patient received care that shift, and that nurse has then charted up to 5 days later. "</a:t>
            </a:r>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eaLnBrk="1" hangingPunct="1">
              <a:buFont typeface="Arial" charset="0"/>
              <a:buNone/>
            </a:pPr>
            <a:r>
              <a:rPr lang="en-US" smtClean="0">
                <a:solidFill>
                  <a:schemeClr val="bg1"/>
                </a:solidFill>
              </a:rPr>
              <a:t>"What legal ramifications can this pose? How can a facility go about instituting a policy based on these legal issues? Is there any law or statute that gives a clear picture of charting outside of your shift?"</a:t>
            </a: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Legal tensions in questions 4 &amp; 5 </a:t>
            </a:r>
            <a:endParaRPr lang="en-US">
              <a:solidFill>
                <a:srgbClr val="FFFF00"/>
              </a:solidFill>
            </a:endParaRPr>
          </a:p>
        </p:txBody>
      </p:sp>
      <p:sp>
        <p:nvSpPr>
          <p:cNvPr id="3" name="Content Placeholder 2"/>
          <p:cNvSpPr>
            <a:spLocks noGrp="1"/>
          </p:cNvSpPr>
          <p:nvPr>
            <p:ph idx="1"/>
          </p:nvPr>
        </p:nvSpPr>
        <p:spPr/>
        <p:txBody>
          <a:bodyPr/>
          <a:lstStyle/>
          <a:p>
            <a:pPr eaLnBrk="1" hangingPunct="1"/>
            <a:endParaRPr lang="en-US" sz="2800" smtClean="0">
              <a:solidFill>
                <a:schemeClr val="bg1"/>
              </a:solidFill>
            </a:endParaRPr>
          </a:p>
          <a:p>
            <a:pPr eaLnBrk="1" hangingPunct="1"/>
            <a:r>
              <a:rPr lang="en-US" sz="2800" smtClean="0">
                <a:solidFill>
                  <a:schemeClr val="bg1"/>
                </a:solidFill>
              </a:rPr>
              <a:t>Nurses' responsibility for patient safety</a:t>
            </a:r>
          </a:p>
          <a:p>
            <a:pPr eaLnBrk="1" hangingPunct="1"/>
            <a:r>
              <a:rPr lang="en-US" sz="2800" smtClean="0">
                <a:solidFill>
                  <a:schemeClr val="bg1"/>
                </a:solidFill>
              </a:rPr>
              <a:t>Legal ramifications of working "off the clock"?</a:t>
            </a:r>
            <a:endParaRPr lang="en-US" sz="2800" smtClean="0"/>
          </a:p>
          <a:p>
            <a:pPr eaLnBrk="1" hangingPunct="1"/>
            <a:r>
              <a:rPr lang="en-US" sz="2800" smtClean="0">
                <a:solidFill>
                  <a:schemeClr val="bg1"/>
                </a:solidFill>
              </a:rPr>
              <a:t>Is late charting of flow sheets inconsistent with standard of care?</a:t>
            </a:r>
          </a:p>
          <a:p>
            <a:pPr>
              <a:buNone/>
            </a:pP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solidFill>
                  <a:srgbClr val="FFFF00"/>
                </a:solidFill>
              </a:rPr>
              <a:t>Objectives</a:t>
            </a:r>
          </a:p>
        </p:txBody>
      </p:sp>
      <p:sp>
        <p:nvSpPr>
          <p:cNvPr id="4099" name="Content Placeholder 2"/>
          <p:cNvSpPr>
            <a:spLocks noGrp="1"/>
          </p:cNvSpPr>
          <p:nvPr>
            <p:ph idx="1"/>
          </p:nvPr>
        </p:nvSpPr>
        <p:spPr/>
        <p:txBody>
          <a:bodyPr/>
          <a:lstStyle/>
          <a:p>
            <a:pPr>
              <a:buNone/>
            </a:pPr>
            <a:r>
              <a:rPr lang="en-US" smtClean="0">
                <a:solidFill>
                  <a:schemeClr val="bg1"/>
                </a:solidFill>
              </a:rPr>
              <a:t>1. Discuss legal dilemmas nurses are facing</a:t>
            </a:r>
          </a:p>
          <a:p>
            <a:pPr>
              <a:buNone/>
            </a:pPr>
            <a:r>
              <a:rPr lang="en-US" smtClean="0">
                <a:solidFill>
                  <a:schemeClr val="bg1"/>
                </a:solidFill>
              </a:rPr>
              <a:t>2. Analyze the attorney's response to the client</a:t>
            </a:r>
          </a:p>
          <a:p>
            <a:pPr>
              <a:buNone/>
            </a:pPr>
            <a:r>
              <a:rPr lang="en-US" smtClean="0">
                <a:solidFill>
                  <a:schemeClr val="bg1"/>
                </a:solidFill>
              </a:rPr>
              <a:t>3. Differentiate among the cases to determine where the attorney  can be effective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rgbClr val="FFFF00"/>
                </a:solidFill>
                <a:effectLst/>
                <a:uLnTx/>
                <a:uFillTx/>
                <a:latin typeface="+mj-lt"/>
                <a:ea typeface="+mj-ea"/>
                <a:cs typeface="+mj-cs"/>
              </a:rPr>
              <a:t>Nurses' responsibility for patient safety under NPA</a:t>
            </a:r>
          </a:p>
        </p:txBody>
      </p:sp>
      <p:sp>
        <p:nvSpPr>
          <p:cNvPr id="3"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1" i="0" u="none" strike="noStrike" kern="1200" cap="none" spc="0" normalizeH="0" baseline="0" noProof="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smtClean="0">
                <a:ln>
                  <a:noFill/>
                </a:ln>
                <a:solidFill>
                  <a:schemeClr val="bg1"/>
                </a:solidFill>
                <a:effectLst/>
                <a:uLnTx/>
                <a:uFillTx/>
                <a:latin typeface="+mn-lt"/>
                <a:ea typeface="+mn-ea"/>
                <a:cs typeface="+mn-cs"/>
              </a:rPr>
              <a:t>"</a:t>
            </a:r>
            <a:r>
              <a:rPr kumimoji="0" lang="en-US" sz="3200" b="0" i="0" u="none" strike="noStrike" kern="1200" cap="none" spc="0" normalizeH="0" baseline="0" noProof="0" smtClean="0">
                <a:ln>
                  <a:noFill/>
                </a:ln>
                <a:solidFill>
                  <a:schemeClr val="bg1"/>
                </a:solidFill>
                <a:effectLst/>
                <a:uLnTx/>
                <a:uFillTx/>
                <a:latin typeface="+mn-lt"/>
                <a:ea typeface="+mn-ea"/>
                <a:cs typeface="+mn-cs"/>
              </a:rPr>
              <a:t>Colorado statutes (Nurse Practice Act) 12-38-117. Grounds for discipline: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smtClean="0">
              <a:ln>
                <a:noFill/>
              </a:ln>
              <a:solidFill>
                <a:schemeClr val="bg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 typeface="Arial" charset="0"/>
              <a:buNone/>
              <a:tabLst/>
              <a:defRPr/>
            </a:pPr>
            <a:r>
              <a:rPr kumimoji="0" lang="en-US" sz="2800" b="0" i="0" u="none" strike="noStrike" kern="1200" cap="none" spc="0" normalizeH="0" baseline="0" noProof="0" smtClean="0">
                <a:ln>
                  <a:noFill/>
                </a:ln>
                <a:solidFill>
                  <a:schemeClr val="bg1"/>
                </a:solidFill>
                <a:effectLst/>
                <a:uLnTx/>
                <a:uFillTx/>
                <a:latin typeface="+mn-lt"/>
                <a:ea typeface="+mn-ea"/>
                <a:cs typeface="+mn-cs"/>
              </a:rPr>
              <a:t>	... (c) Has willfully or negligently acted in a manner inconsistent with the health or safety of persons under his care"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solidFill>
                  <a:srgbClr val="FFFF00"/>
                </a:solidFill>
              </a:rPr>
              <a:t>Federal wage-hour laws</a:t>
            </a:r>
          </a:p>
        </p:txBody>
      </p:sp>
      <p:sp>
        <p:nvSpPr>
          <p:cNvPr id="22531" name="Content Placeholder 2"/>
          <p:cNvSpPr>
            <a:spLocks noGrp="1"/>
          </p:cNvSpPr>
          <p:nvPr>
            <p:ph idx="1"/>
          </p:nvPr>
        </p:nvSpPr>
        <p:spPr/>
        <p:txBody>
          <a:bodyPr/>
          <a:lstStyle/>
          <a:p>
            <a:pPr eaLnBrk="1" hangingPunct="1"/>
            <a:r>
              <a:rPr lang="en-US" smtClean="0">
                <a:solidFill>
                  <a:schemeClr val="bg1"/>
                </a:solidFill>
              </a:rPr>
              <a:t>RNs and APNs are "exempt" employees</a:t>
            </a:r>
          </a:p>
          <a:p>
            <a:pPr lvl="1" eaLnBrk="1" hangingPunct="1"/>
            <a:r>
              <a:rPr lang="en-US" smtClean="0">
                <a:solidFill>
                  <a:schemeClr val="bg1"/>
                </a:solidFill>
              </a:rPr>
              <a:t>May be paid a salary --  If so, RN and APN get </a:t>
            </a:r>
            <a:r>
              <a:rPr lang="en-US" u="sng" smtClean="0">
                <a:solidFill>
                  <a:schemeClr val="bg1"/>
                </a:solidFill>
              </a:rPr>
              <a:t>no pay for extra hours worked</a:t>
            </a:r>
          </a:p>
          <a:p>
            <a:pPr lvl="1" eaLnBrk="1" hangingPunct="1"/>
            <a:r>
              <a:rPr lang="en-US" smtClean="0">
                <a:solidFill>
                  <a:schemeClr val="bg1"/>
                </a:solidFill>
              </a:rPr>
              <a:t>May be paid hourly --  If so, RNs and APNs must be paid for all hours worked</a:t>
            </a:r>
          </a:p>
          <a:p>
            <a:pPr eaLnBrk="1" hangingPunct="1"/>
            <a:r>
              <a:rPr lang="en-US" smtClean="0">
                <a:solidFill>
                  <a:schemeClr val="bg1"/>
                </a:solidFill>
              </a:rPr>
              <a:t>LPNs are not exempt employees</a:t>
            </a:r>
          </a:p>
          <a:p>
            <a:pPr lvl="1" eaLnBrk="1" hangingPunct="1"/>
            <a:r>
              <a:rPr lang="en-US" smtClean="0">
                <a:solidFill>
                  <a:schemeClr val="bg1"/>
                </a:solidFill>
              </a:rPr>
              <a:t>Must be paid for hours worked</a:t>
            </a:r>
          </a:p>
          <a:p>
            <a:pPr lvl="1" eaLnBrk="1" hangingPunct="1">
              <a:buFont typeface="Arial" charset="0"/>
              <a:buNone/>
            </a:pPr>
            <a:endParaRPr lang="en-US" smtClean="0">
              <a:solidFill>
                <a:schemeClr val="bg1"/>
              </a:solidFill>
            </a:endParaRPr>
          </a:p>
          <a:p>
            <a:pPr eaLnBrk="1" hangingPunct="1">
              <a:buFont typeface="Arial" charset="0"/>
              <a:buNone/>
            </a:pPr>
            <a:endParaRPr lang="en-US" smtClean="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solidFill>
                  <a:srgbClr val="FFFF00"/>
                </a:solidFill>
              </a:rPr>
              <a:t>Unauthorized hours worked</a:t>
            </a:r>
          </a:p>
        </p:txBody>
      </p:sp>
      <p:sp>
        <p:nvSpPr>
          <p:cNvPr id="23555" name="Content Placeholder 2"/>
          <p:cNvSpPr>
            <a:spLocks noGrp="1"/>
          </p:cNvSpPr>
          <p:nvPr>
            <p:ph idx="1"/>
          </p:nvPr>
        </p:nvSpPr>
        <p:spPr/>
        <p:txBody>
          <a:bodyPr/>
          <a:lstStyle/>
          <a:p>
            <a:pPr>
              <a:buFont typeface="Arial" charset="0"/>
              <a:buNone/>
            </a:pPr>
            <a:r>
              <a:rPr lang="en-US" sz="2800" smtClean="0">
                <a:solidFill>
                  <a:schemeClr val="bg1"/>
                </a:solidFill>
              </a:rPr>
              <a:t>"Employees must be paid for work 'suffered or permitted' by the employer even if the employer does not specifically authorize the work. If the employer knows or has reason to believe that the employee is continuing to work, the time is considered hours worked. "</a:t>
            </a:r>
            <a:r>
              <a:rPr lang="en-US" sz="2800" smtClean="0">
                <a:solidFill>
                  <a:schemeClr val="bg1"/>
                </a:solidFill>
                <a:hlinkClick r:id="rId2" action="ppaction://hlinkfile"/>
              </a:rPr>
              <a:t>S</a:t>
            </a:r>
          </a:p>
          <a:p>
            <a:pPr>
              <a:buFont typeface="Arial" charset="0"/>
              <a:buNone/>
            </a:pPr>
            <a:r>
              <a:rPr lang="en-US" sz="2000" smtClean="0">
                <a:solidFill>
                  <a:schemeClr val="bg1"/>
                </a:solidFill>
              </a:rPr>
              <a:t>Source: Fact Sheet #53 – The Health Care Industry and Hours Worked www.dol.gov/whd/regs/compliance/whdfs53.htm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rgbClr val="FFFF00"/>
                </a:solidFill>
              </a:rPr>
              <a:t>Example from Dept. of Labor</a:t>
            </a:r>
            <a:endParaRPr lang="en-US" smtClean="0">
              <a:solidFill>
                <a:srgbClr val="FFFF00"/>
              </a:solidFill>
            </a:endParaRPr>
          </a:p>
        </p:txBody>
      </p:sp>
      <p:sp>
        <p:nvSpPr>
          <p:cNvPr id="24579" name="Content Placeholder 2"/>
          <p:cNvSpPr>
            <a:spLocks noGrp="1"/>
          </p:cNvSpPr>
          <p:nvPr>
            <p:ph idx="1"/>
          </p:nvPr>
        </p:nvSpPr>
        <p:spPr/>
        <p:txBody>
          <a:bodyPr/>
          <a:lstStyle/>
          <a:p>
            <a:pPr>
              <a:buFont typeface="Arial" charset="0"/>
              <a:buNone/>
            </a:pPr>
            <a:r>
              <a:rPr lang="en-US" sz="2800" smtClean="0">
                <a:solidFill>
                  <a:schemeClr val="bg1"/>
                </a:solidFill>
              </a:rPr>
              <a:t>"A facility pays its nurses an hourly rate. Sometimes the facility is short staffed and the nurses stay beyond their scheduled shift to work on patients’ charts. This results in the nurses working overtime. The director of nursing knows additional time is being worked, but believes no overtime is due because the nurses did not obtain prior authorization to work the additional hours as required by company policy. Is this correct? </a:t>
            </a:r>
          </a:p>
          <a:p>
            <a:pPr>
              <a:buFont typeface="Arial" charset="0"/>
              <a:buNone/>
            </a:pPr>
            <a:r>
              <a:rPr lang="en-US" sz="2800" smtClean="0">
                <a:solidFill>
                  <a:schemeClr val="bg1"/>
                </a:solidFill>
              </a:rPr>
              <a:t>No. The nurses must be paid time-and-one-half for all FLSA overtime hours worked." </a:t>
            </a:r>
            <a:r>
              <a:rPr lang="en-US" sz="1800" smtClean="0">
                <a:solidFill>
                  <a:schemeClr val="bg1"/>
                </a:solidFill>
              </a:rPr>
              <a:t>Fact Sheet #53 – The Health Care Industry and Hours Worked www.dol.gov/whd/regs/compliance/whdfs53.html</a:t>
            </a:r>
            <a:endParaRPr lang="en-US" smtClean="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FFFF00"/>
                </a:solidFill>
              </a:rPr>
              <a:t>Working off the clock - CO regs</a:t>
            </a:r>
          </a:p>
        </p:txBody>
      </p:sp>
      <p:sp>
        <p:nvSpPr>
          <p:cNvPr id="21507" name="Content Placeholder 2"/>
          <p:cNvSpPr>
            <a:spLocks noGrp="1"/>
          </p:cNvSpPr>
          <p:nvPr>
            <p:ph idx="1"/>
          </p:nvPr>
        </p:nvSpPr>
        <p:spPr/>
        <p:txBody>
          <a:bodyPr/>
          <a:lstStyle/>
          <a:p>
            <a:pPr eaLnBrk="1" hangingPunct="1">
              <a:buFont typeface="Arial" charset="0"/>
              <a:buNone/>
            </a:pPr>
            <a:r>
              <a:rPr lang="en-US" sz="2800" smtClean="0">
                <a:solidFill>
                  <a:schemeClr val="bg1"/>
                </a:solidFill>
              </a:rPr>
              <a:t>"Employers are required to pay time and one-half to any nurse who works longer than 12 hours in a given day. This code section provides greater protections than the federal Fair Labor Standards Act (FLSA) which does not offer time and one-half for workdays spanning longer than 8 hours as long as the workweek in total does not exceed 40 hours. The 40-hour workweek overtime requirement adopted by the FLSA also appears in the Colorado Code Regulations and applies to all employees in the medical industry." 	</a:t>
            </a:r>
            <a:r>
              <a:rPr lang="en-US" sz="2400" smtClean="0">
                <a:solidFill>
                  <a:schemeClr val="bg1"/>
                </a:solidFill>
              </a:rPr>
              <a:t>CCR Title 7, §1103-1(4) </a:t>
            </a:r>
          </a:p>
          <a:p>
            <a:pPr eaLnBrk="1" hangingPunct="1">
              <a:buFont typeface="Arial" charset="0"/>
              <a:buNone/>
            </a:pPr>
            <a:r>
              <a:rPr lang="en-US" sz="2800" smtClean="0">
                <a:solidFill>
                  <a:schemeClr val="bg1"/>
                </a:solidFill>
              </a:rPr>
              <a:t/>
            </a:r>
            <a:br>
              <a:rPr lang="en-US" sz="2800" smtClean="0">
                <a:solidFill>
                  <a:schemeClr val="bg1"/>
                </a:solidFill>
              </a:rPr>
            </a:br>
            <a:r>
              <a:rPr lang="en-US" sz="2800" smtClean="0">
                <a:solidFill>
                  <a:schemeClr val="bg1"/>
                </a:solidFill>
              </a:rPr>
              <a:t/>
            </a:r>
            <a:br>
              <a:rPr lang="en-US" sz="2800" smtClean="0">
                <a:solidFill>
                  <a:schemeClr val="bg1"/>
                </a:solidFill>
              </a:rPr>
            </a:br>
            <a:endParaRPr lang="en-US" sz="2800" smtClean="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FFFF00"/>
                </a:solidFill>
              </a:rPr>
              <a:t>Is late charting a breach of standard of care?</a:t>
            </a:r>
          </a:p>
        </p:txBody>
      </p:sp>
      <p:sp>
        <p:nvSpPr>
          <p:cNvPr id="20483" name="Content Placeholder 2"/>
          <p:cNvSpPr>
            <a:spLocks noGrp="1"/>
          </p:cNvSpPr>
          <p:nvPr>
            <p:ph idx="1"/>
          </p:nvPr>
        </p:nvSpPr>
        <p:spPr/>
        <p:txBody>
          <a:bodyPr/>
          <a:lstStyle/>
          <a:p>
            <a:pPr eaLnBrk="1" hangingPunct="1"/>
            <a:r>
              <a:rPr lang="en-US" smtClean="0">
                <a:solidFill>
                  <a:schemeClr val="bg1"/>
                </a:solidFill>
              </a:rPr>
              <a:t>Yes, it can be</a:t>
            </a:r>
          </a:p>
          <a:p>
            <a:pPr lvl="1" eaLnBrk="1" hangingPunct="1"/>
            <a:r>
              <a:rPr lang="en-US" smtClean="0">
                <a:solidFill>
                  <a:schemeClr val="bg1"/>
                </a:solidFill>
              </a:rPr>
              <a:t>Addendums are legal and encouraged, if timely and if making a difference to the care of the patient </a:t>
            </a:r>
          </a:p>
          <a:p>
            <a:pPr lvl="1" eaLnBrk="1" hangingPunct="1"/>
            <a:r>
              <a:rPr lang="en-US" smtClean="0">
                <a:solidFill>
                  <a:schemeClr val="bg1"/>
                </a:solidFill>
              </a:rPr>
              <a:t>Routine late charting, especially of flow sheets, is not within the standard of care</a:t>
            </a:r>
          </a:p>
          <a:p>
            <a:pPr eaLnBrk="1" hangingPunct="1"/>
            <a:r>
              <a:rPr lang="en-US" sz="2800" smtClean="0">
                <a:solidFill>
                  <a:schemeClr val="bg1"/>
                </a:solidFill>
              </a:rPr>
              <a:t>Example:  Nurse  A charts at 5:30 p.m. that med was given at 2 p.m.  Nurse B, working pm's, saw no med was given at 2, so she gave the med at 3:30 p.m. </a:t>
            </a:r>
          </a:p>
          <a:p>
            <a:pPr>
              <a:buNone/>
            </a:pPr>
            <a:r>
              <a:rPr lang="en-US" sz="2000" smtClean="0">
                <a:solidFill>
                  <a:schemeClr val="bg1"/>
                </a:solidFill>
              </a:rPr>
              <a:t>Resource: Marianne DeMilliano, 8 Common Charting Mistakes To Avoid at</a:t>
            </a:r>
            <a:br>
              <a:rPr lang="en-US" sz="2000" smtClean="0">
                <a:solidFill>
                  <a:schemeClr val="bg1"/>
                </a:solidFill>
              </a:rPr>
            </a:br>
            <a:r>
              <a:rPr lang="en-US" sz="2000" smtClean="0">
                <a:solidFill>
                  <a:schemeClr val="bg1"/>
                </a:solidFill>
              </a:rPr>
              <a:t>http://www.nso.com/nursing-resources/article/223.jsp</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solidFill>
                  <a:srgbClr val="FFFF00"/>
                </a:solidFill>
              </a:rPr>
              <a:t>Answer to questions 4 &amp; 5:</a:t>
            </a:r>
            <a:br>
              <a:rPr lang="en-US" smtClean="0">
                <a:solidFill>
                  <a:srgbClr val="FFFF00"/>
                </a:solidFill>
              </a:rPr>
            </a:br>
            <a:r>
              <a:rPr lang="en-US" smtClean="0">
                <a:solidFill>
                  <a:srgbClr val="FFFF00"/>
                </a:solidFill>
              </a:rPr>
              <a:t>What to do?</a:t>
            </a:r>
          </a:p>
        </p:txBody>
      </p:sp>
      <p:sp>
        <p:nvSpPr>
          <p:cNvPr id="26627" name="Content Placeholder 2"/>
          <p:cNvSpPr>
            <a:spLocks noGrp="1"/>
          </p:cNvSpPr>
          <p:nvPr>
            <p:ph idx="1"/>
          </p:nvPr>
        </p:nvSpPr>
        <p:spPr/>
        <p:txBody>
          <a:bodyPr/>
          <a:lstStyle/>
          <a:p>
            <a:r>
              <a:rPr lang="en-US" smtClean="0">
                <a:solidFill>
                  <a:schemeClr val="bg1"/>
                </a:solidFill>
              </a:rPr>
              <a:t>Supervisors, head nurses, charge nurses  and staff nurses need to know the rules</a:t>
            </a:r>
          </a:p>
          <a:p>
            <a:pPr lvl="1"/>
            <a:r>
              <a:rPr lang="en-US" sz="2400" smtClean="0">
                <a:solidFill>
                  <a:schemeClr val="bg1"/>
                </a:solidFill>
              </a:rPr>
              <a:t>U.S. Dept. of Labor Fact Sheet #17N:  Nurses and the Part 541 Exemptions Under the Fair Labor Standards Act (FLSA) at  http://www.dol.gov/whd/regs/compliance/fairpay/fs17n_nurses.htm</a:t>
            </a:r>
          </a:p>
          <a:p>
            <a:pPr lvl="1"/>
            <a:r>
              <a:rPr lang="en-US" sz="2400" smtClean="0">
                <a:solidFill>
                  <a:schemeClr val="bg1"/>
                </a:solidFill>
              </a:rPr>
              <a:t>U.S. Dept. of Labor Fact Sheet #53 – The Health Care Industry and Hours Worked at http://www.dol.gov/whd/regs/compliance/whdfs53.pdf</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solidFill>
                  <a:srgbClr val="FFFF00"/>
                </a:solidFill>
              </a:rPr>
              <a:t>What to do?</a:t>
            </a:r>
          </a:p>
        </p:txBody>
      </p:sp>
      <p:sp>
        <p:nvSpPr>
          <p:cNvPr id="27651" name="Content Placeholder 2"/>
          <p:cNvSpPr>
            <a:spLocks noGrp="1"/>
          </p:cNvSpPr>
          <p:nvPr>
            <p:ph idx="1"/>
          </p:nvPr>
        </p:nvSpPr>
        <p:spPr/>
        <p:txBody>
          <a:bodyPr/>
          <a:lstStyle/>
          <a:p>
            <a:r>
              <a:rPr lang="en-US" smtClean="0">
                <a:solidFill>
                  <a:schemeClr val="bg1"/>
                </a:solidFill>
              </a:rPr>
              <a:t>If nurses' paperwork isn't getting done during the shift</a:t>
            </a:r>
          </a:p>
          <a:p>
            <a:pPr lvl="1"/>
            <a:r>
              <a:rPr lang="en-US" smtClean="0">
                <a:solidFill>
                  <a:schemeClr val="bg1"/>
                </a:solidFill>
              </a:rPr>
              <a:t>First, assess and improve time management skills  </a:t>
            </a:r>
          </a:p>
          <a:p>
            <a:pPr lvl="1"/>
            <a:r>
              <a:rPr lang="en-US" smtClean="0">
                <a:solidFill>
                  <a:schemeClr val="bg1"/>
                </a:solidFill>
              </a:rPr>
              <a:t>Second, come up with a solution</a:t>
            </a:r>
          </a:p>
          <a:p>
            <a:pPr lvl="2"/>
            <a:r>
              <a:rPr lang="en-US" smtClean="0">
                <a:solidFill>
                  <a:schemeClr val="bg1"/>
                </a:solidFill>
              </a:rPr>
              <a:t>What is standing in the way of charting?</a:t>
            </a:r>
          </a:p>
          <a:p>
            <a:pPr lvl="1"/>
            <a:r>
              <a:rPr lang="en-US" smtClean="0">
                <a:solidFill>
                  <a:schemeClr val="bg1"/>
                </a:solidFill>
              </a:rPr>
              <a:t>Discuss with supervisor and offer a solution</a:t>
            </a:r>
          </a:p>
          <a:p>
            <a:pPr lvl="1"/>
            <a:r>
              <a:rPr lang="en-US" smtClean="0">
                <a:solidFill>
                  <a:schemeClr val="bg1"/>
                </a:solidFill>
              </a:rPr>
              <a:t>Negotiate</a:t>
            </a:r>
          </a:p>
          <a:p>
            <a:pPr lvl="1">
              <a:buFont typeface="Arial" charset="0"/>
              <a:buNone/>
            </a:pPr>
            <a:r>
              <a:rPr lang="en-US" smtClean="0">
                <a:solidFill>
                  <a:schemeClr val="bg1"/>
                </a:solidFill>
              </a:rPr>
              <a:t>No law really helps the nurse solve this. Negotiation  and problem-solving are the ways to go.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solidFill>
                  <a:srgbClr val="FFFF00"/>
                </a:solidFill>
              </a:rPr>
              <a:t>Q&amp;A #6: Scope of Practice </a:t>
            </a:r>
          </a:p>
        </p:txBody>
      </p:sp>
      <p:sp>
        <p:nvSpPr>
          <p:cNvPr id="10243" name="Content Placeholder 2"/>
          <p:cNvSpPr>
            <a:spLocks noGrp="1"/>
          </p:cNvSpPr>
          <p:nvPr>
            <p:ph idx="1"/>
          </p:nvPr>
        </p:nvSpPr>
        <p:spPr/>
        <p:txBody>
          <a:bodyPr/>
          <a:lstStyle/>
          <a:p>
            <a:pPr eaLnBrk="1" hangingPunct="1">
              <a:buFont typeface="Arial" charset="0"/>
              <a:buNone/>
            </a:pPr>
            <a:endParaRPr lang="en-US" sz="2800" smtClean="0">
              <a:solidFill>
                <a:schemeClr val="bg1"/>
              </a:solidFill>
            </a:endParaRPr>
          </a:p>
          <a:p>
            <a:pPr eaLnBrk="1" hangingPunct="1">
              <a:buFont typeface="Arial" charset="0"/>
              <a:buNone/>
            </a:pPr>
            <a:r>
              <a:rPr lang="en-US" sz="2800" smtClean="0">
                <a:solidFill>
                  <a:schemeClr val="bg1"/>
                </a:solidFill>
              </a:rPr>
              <a:t>Q: "Our doctors want the nurse or clerk to take care of their computer order entry. They quickly give us verbal orders or say 'you know what I want.' Since there is no proof the physician initiated the order, are we working outside of the nursing scope of practice?"</a:t>
            </a:r>
          </a:p>
          <a:p>
            <a:pPr eaLnBrk="1" hangingPunct="1">
              <a:buFont typeface="Arial" charset="0"/>
              <a:buNone/>
            </a:pPr>
            <a:endParaRPr lang="en-US"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solidFill>
                  <a:srgbClr val="FFFF00"/>
                </a:solidFill>
              </a:rPr>
              <a:t>Q&amp;A #7: Scope of Practice</a:t>
            </a:r>
          </a:p>
        </p:txBody>
      </p:sp>
      <p:sp>
        <p:nvSpPr>
          <p:cNvPr id="11267" name="Content Placeholder 2"/>
          <p:cNvSpPr>
            <a:spLocks noGrp="1"/>
          </p:cNvSpPr>
          <p:nvPr>
            <p:ph idx="1"/>
          </p:nvPr>
        </p:nvSpPr>
        <p:spPr/>
        <p:txBody>
          <a:bodyPr/>
          <a:lstStyle/>
          <a:p>
            <a:pPr>
              <a:buFont typeface="Arial" charset="0"/>
              <a:buNone/>
            </a:pPr>
            <a:endParaRPr lang="en-US" smtClean="0">
              <a:solidFill>
                <a:schemeClr val="bg1"/>
              </a:solidFill>
            </a:endParaRPr>
          </a:p>
          <a:p>
            <a:pPr>
              <a:buFont typeface="Arial" charset="0"/>
              <a:buNone/>
            </a:pPr>
            <a:r>
              <a:rPr lang="en-US" smtClean="0">
                <a:solidFill>
                  <a:schemeClr val="bg1"/>
                </a:solidFill>
              </a:rPr>
              <a:t>Q: "Standing orders for colonoscopy preps are routinely ordered by the registered nurses under a physician's name. Is this legal?"</a:t>
            </a:r>
          </a:p>
          <a:p>
            <a:pPr>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Categories of legal dilemmas RNs face </a:t>
            </a:r>
            <a:r>
              <a:rPr lang="en-US" sz="3200" smtClean="0">
                <a:solidFill>
                  <a:srgbClr val="FFFF00"/>
                </a:solidFill>
              </a:rPr>
              <a:t>(in my experience)</a:t>
            </a:r>
            <a:endParaRPr lang="en-US" sz="3200">
              <a:solidFill>
                <a:srgbClr val="FFFF00"/>
              </a:solidFill>
            </a:endParaRPr>
          </a:p>
        </p:txBody>
      </p:sp>
      <p:sp>
        <p:nvSpPr>
          <p:cNvPr id="3" name="Content Placeholder 2"/>
          <p:cNvSpPr>
            <a:spLocks noGrp="1"/>
          </p:cNvSpPr>
          <p:nvPr>
            <p:ph idx="1"/>
          </p:nvPr>
        </p:nvSpPr>
        <p:spPr/>
        <p:txBody>
          <a:bodyPr/>
          <a:lstStyle/>
          <a:p>
            <a:pPr>
              <a:buNone/>
            </a:pPr>
            <a:endParaRPr lang="en-US" sz="2800" smtClean="0">
              <a:solidFill>
                <a:schemeClr val="bg1"/>
              </a:solidFill>
            </a:endParaRPr>
          </a:p>
          <a:p>
            <a:r>
              <a:rPr lang="en-US" sz="2800" smtClean="0">
                <a:solidFill>
                  <a:schemeClr val="bg1"/>
                </a:solidFill>
              </a:rPr>
              <a:t>HIPAA concerns</a:t>
            </a:r>
          </a:p>
          <a:p>
            <a:r>
              <a:rPr lang="en-US" sz="2800" smtClean="0">
                <a:solidFill>
                  <a:schemeClr val="bg1"/>
                </a:solidFill>
              </a:rPr>
              <a:t>Poor staffing: Balancing nurses' responsibility for patient safety vs. institutional financial concerns</a:t>
            </a:r>
          </a:p>
          <a:p>
            <a:r>
              <a:rPr lang="en-US" sz="2800" smtClean="0">
                <a:solidFill>
                  <a:schemeClr val="bg1"/>
                </a:solidFill>
              </a:rPr>
              <a:t>Scope of practice overload</a:t>
            </a:r>
          </a:p>
          <a:p>
            <a:r>
              <a:rPr lang="en-US" sz="2800" smtClean="0">
                <a:solidFill>
                  <a:schemeClr val="bg1"/>
                </a:solidFill>
              </a:rPr>
              <a:t>Wage/hour issues</a:t>
            </a:r>
          </a:p>
          <a:p>
            <a:r>
              <a:rPr lang="en-US" sz="2800" smtClean="0">
                <a:solidFill>
                  <a:schemeClr val="bg1"/>
                </a:solidFill>
              </a:rPr>
              <a:t>Erroneous billing (APNs)</a:t>
            </a:r>
          </a:p>
          <a:p>
            <a:r>
              <a:rPr lang="en-US" sz="2800" smtClean="0">
                <a:solidFill>
                  <a:schemeClr val="bg1"/>
                </a:solidFill>
              </a:rPr>
              <a:t>Contract mistakes (ANPs)</a:t>
            </a:r>
          </a:p>
          <a:p>
            <a:r>
              <a:rPr lang="en-US" sz="2800" smtClean="0">
                <a:solidFill>
                  <a:schemeClr val="bg1"/>
                </a:solidFill>
              </a:rPr>
              <a:t>Prescribing  opioids  (APNs)</a:t>
            </a: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solidFill>
                  <a:srgbClr val="FFFF00"/>
                </a:solidFill>
              </a:rPr>
              <a:t>Legal tensions in these questions</a:t>
            </a:r>
          </a:p>
        </p:txBody>
      </p:sp>
      <p:sp>
        <p:nvSpPr>
          <p:cNvPr id="12291" name="Content Placeholder 2"/>
          <p:cNvSpPr>
            <a:spLocks noGrp="1"/>
          </p:cNvSpPr>
          <p:nvPr>
            <p:ph idx="1"/>
          </p:nvPr>
        </p:nvSpPr>
        <p:spPr/>
        <p:txBody>
          <a:bodyPr/>
          <a:lstStyle/>
          <a:p>
            <a:pPr eaLnBrk="1" hangingPunct="1"/>
            <a:r>
              <a:rPr lang="en-US" sz="2800" smtClean="0">
                <a:solidFill>
                  <a:schemeClr val="bg1"/>
                </a:solidFill>
              </a:rPr>
              <a:t>Physicians' need for assistance and</a:t>
            </a:r>
          </a:p>
          <a:p>
            <a:pPr eaLnBrk="1" hangingPunct="1"/>
            <a:r>
              <a:rPr lang="en-US" sz="2800" smtClean="0">
                <a:solidFill>
                  <a:schemeClr val="bg1"/>
                </a:solidFill>
              </a:rPr>
              <a:t>Hospital's </a:t>
            </a:r>
            <a:r>
              <a:rPr lang="en-US" sz="2800" smtClean="0">
                <a:solidFill>
                  <a:schemeClr val="bg1"/>
                </a:solidFill>
              </a:rPr>
              <a:t> </a:t>
            </a:r>
            <a:r>
              <a:rPr lang="en-US" sz="2800" smtClean="0">
                <a:solidFill>
                  <a:schemeClr val="bg1"/>
                </a:solidFill>
              </a:rPr>
              <a:t>or practice's </a:t>
            </a:r>
            <a:r>
              <a:rPr lang="en-US" sz="2800" smtClean="0">
                <a:solidFill>
                  <a:schemeClr val="bg1"/>
                </a:solidFill>
              </a:rPr>
              <a:t>need </a:t>
            </a:r>
            <a:r>
              <a:rPr lang="en-US" sz="2800" smtClean="0">
                <a:solidFill>
                  <a:schemeClr val="bg1"/>
                </a:solidFill>
              </a:rPr>
              <a:t>for smooth operations</a:t>
            </a:r>
          </a:p>
          <a:p>
            <a:pPr eaLnBrk="1" hangingPunct="1">
              <a:buNone/>
            </a:pPr>
            <a:r>
              <a:rPr lang="en-US" sz="2800" smtClean="0">
                <a:solidFill>
                  <a:schemeClr val="bg1"/>
                </a:solidFill>
              </a:rPr>
              <a:t> vs. </a:t>
            </a:r>
          </a:p>
          <a:p>
            <a:pPr eaLnBrk="1" hangingPunct="1"/>
            <a:r>
              <a:rPr lang="en-US" sz="2800" smtClean="0">
                <a:solidFill>
                  <a:schemeClr val="bg1"/>
                </a:solidFill>
              </a:rPr>
              <a:t>Law on scope of practice for nurses</a:t>
            </a:r>
          </a:p>
          <a:p>
            <a:pPr lvl="1" eaLnBrk="1" hangingPunct="1"/>
            <a:r>
              <a:rPr lang="en-US" sz="2400" smtClean="0">
                <a:solidFill>
                  <a:schemeClr val="bg1"/>
                </a:solidFill>
              </a:rPr>
              <a:t>And RN's need to avoid discipline for violating that scope</a:t>
            </a:r>
          </a:p>
          <a:p>
            <a:pPr eaLnBrk="1" hangingPunct="1">
              <a:buFont typeface="Arial" charset="0"/>
              <a:buNone/>
            </a:pPr>
            <a:endParaRPr lang="en-US" smtClean="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solidFill>
                  <a:srgbClr val="FFFF00"/>
                </a:solidFill>
              </a:rPr>
              <a:t>RN scope of practice in CO</a:t>
            </a:r>
          </a:p>
        </p:txBody>
      </p:sp>
      <p:sp>
        <p:nvSpPr>
          <p:cNvPr id="29699" name="Content Placeholder 2"/>
          <p:cNvSpPr>
            <a:spLocks noGrp="1"/>
          </p:cNvSpPr>
          <p:nvPr>
            <p:ph idx="1"/>
          </p:nvPr>
        </p:nvSpPr>
        <p:spPr/>
        <p:txBody>
          <a:bodyPr/>
          <a:lstStyle/>
          <a:p>
            <a:pPr eaLnBrk="1" hangingPunct="1">
              <a:buFont typeface="Arial" charset="0"/>
              <a:buNone/>
            </a:pPr>
            <a:r>
              <a:rPr lang="en-US" sz="2800" smtClean="0">
                <a:solidFill>
                  <a:schemeClr val="bg1"/>
                </a:solidFill>
              </a:rPr>
              <a:t>"Two things limit the independent scope of nursing practice: </a:t>
            </a:r>
            <a:br>
              <a:rPr lang="en-US" sz="2800" smtClean="0">
                <a:solidFill>
                  <a:schemeClr val="bg1"/>
                </a:solidFill>
              </a:rPr>
            </a:br>
            <a:r>
              <a:rPr lang="en-US" sz="2800" smtClean="0">
                <a:solidFill>
                  <a:schemeClr val="bg1"/>
                </a:solidFill>
              </a:rPr>
              <a:t> Task/practice must be within the field of nursing, and </a:t>
            </a:r>
          </a:p>
          <a:p>
            <a:pPr eaLnBrk="1" hangingPunct="1">
              <a:buFont typeface="Arial" charset="0"/>
              <a:buNone/>
            </a:pPr>
            <a:r>
              <a:rPr lang="en-US" sz="2800" smtClean="0">
                <a:solidFill>
                  <a:schemeClr val="bg1"/>
                </a:solidFill>
              </a:rPr>
              <a:t>      RN must possess the specialized knowledge, judgment and skill required to complete the job/task undertaken. </a:t>
            </a:r>
            <a:r>
              <a:rPr lang="en-US" sz="2400" smtClean="0">
                <a:solidFill>
                  <a:schemeClr val="bg1"/>
                </a:solidFill>
              </a:rPr>
              <a:t>There is no BON requirement for physician oversight of nurses during the course of independent nursing practice. However, individual facilities or physician practices may have policies requiring some level of physician involvement or oversight</a:t>
            </a:r>
            <a:r>
              <a:rPr lang="en-US" sz="2400" smtClean="0">
                <a:solidFill>
                  <a:schemeClr val="bg1"/>
                </a:solidFill>
              </a:rPr>
              <a:t>....</a:t>
            </a:r>
            <a:endParaRPr lang="en-US" sz="2400" smtClean="0">
              <a:solidFill>
                <a:schemeClr val="bg1"/>
              </a:solidFill>
            </a:endParaRPr>
          </a:p>
          <a:p>
            <a:pPr eaLnBrk="1" hangingPunct="1">
              <a:buFont typeface="Arial" charset="0"/>
              <a:buNone/>
            </a:pPr>
            <a:r>
              <a:rPr lang="en-US" sz="2800" smtClean="0">
                <a:solidFill>
                  <a:schemeClr val="bg1"/>
                </a:solidFill>
              </a:rPr>
              <a:t/>
            </a:r>
            <a:br>
              <a:rPr lang="en-US" sz="2800" smtClean="0">
                <a:solidFill>
                  <a:schemeClr val="bg1"/>
                </a:solidFill>
              </a:rPr>
            </a:br>
            <a:endParaRPr lang="en-US" sz="2800" smtClean="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solidFill>
                  <a:srgbClr val="FFFF00"/>
                </a:solidFill>
              </a:rPr>
              <a:t>RN Scope of Practice in CO</a:t>
            </a:r>
          </a:p>
        </p:txBody>
      </p:sp>
      <p:sp>
        <p:nvSpPr>
          <p:cNvPr id="30723" name="Content Placeholder 2"/>
          <p:cNvSpPr>
            <a:spLocks noGrp="1"/>
          </p:cNvSpPr>
          <p:nvPr>
            <p:ph idx="1"/>
          </p:nvPr>
        </p:nvSpPr>
        <p:spPr/>
        <p:txBody>
          <a:bodyPr/>
          <a:lstStyle/>
          <a:p>
            <a:pPr eaLnBrk="1" hangingPunct="1">
              <a:buFont typeface="Arial" charset="0"/>
              <a:buNone/>
            </a:pPr>
            <a:r>
              <a:rPr lang="en-US" sz="2800" smtClean="0">
                <a:solidFill>
                  <a:schemeClr val="bg1"/>
                </a:solidFill>
              </a:rPr>
              <a:t>"Dependent nursing function falls under delegated medical. CRS 12-38-103 (4) defines delegated medical function to include the RN implementation of a medical plan: "...a written plan, verbal order, standing order, or protocol -- whether patient specific or not, that authorizes specific or discretionary medical action, which may include but is not limited to the selection of medication." The amount of physician oversight would be determined by the physician and nurse involved in this process."</a:t>
            </a:r>
          </a:p>
          <a:p>
            <a:pPr lvl="1" eaLnBrk="1" hangingPunct="1"/>
            <a:r>
              <a:rPr lang="en-US" sz="1600" smtClean="0">
                <a:solidFill>
                  <a:schemeClr val="bg1"/>
                </a:solidFill>
              </a:rPr>
              <a:t>http://cdn.colorado.gov/cs/Satellite/DORA-Reg/CBON/DORA/1251631690394</a:t>
            </a: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800100" y="512763"/>
          <a:ext cx="7542213" cy="5830887"/>
        </p:xfrm>
        <a:graphic>
          <a:graphicData uri="http://schemas.openxmlformats.org/presentationml/2006/ole">
            <p:oleObj spid="_x0000_s1026" name="Acrobat Document" r:id="rId3" imgW="7542857" imgH="5830114" progId="AcroExch.Document.11">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rgbClr val="FFFF00"/>
                </a:solidFill>
              </a:rPr>
              <a:t>Answer to Questions 6 and 7</a:t>
            </a:r>
          </a:p>
        </p:txBody>
      </p:sp>
      <p:sp>
        <p:nvSpPr>
          <p:cNvPr id="31747" name="Content Placeholder 2"/>
          <p:cNvSpPr>
            <a:spLocks noGrp="1"/>
          </p:cNvSpPr>
          <p:nvPr>
            <p:ph idx="1"/>
          </p:nvPr>
        </p:nvSpPr>
        <p:spPr/>
        <p:txBody>
          <a:bodyPr/>
          <a:lstStyle/>
          <a:p>
            <a:pPr eaLnBrk="1" hangingPunct="1">
              <a:buFont typeface="Arial" charset="0"/>
              <a:buNone/>
            </a:pPr>
            <a:r>
              <a:rPr lang="en-US" smtClean="0">
                <a:solidFill>
                  <a:schemeClr val="bg1"/>
                </a:solidFill>
              </a:rPr>
              <a:t>Q: "Our doctors want the nurse or clerk to take care of their computer order entry...."</a:t>
            </a:r>
          </a:p>
          <a:p>
            <a:pPr eaLnBrk="1" hangingPunct="1">
              <a:buFont typeface="Arial" charset="0"/>
              <a:buNone/>
            </a:pPr>
            <a:r>
              <a:rPr lang="en-US" smtClean="0">
                <a:solidFill>
                  <a:schemeClr val="bg1"/>
                </a:solidFill>
              </a:rPr>
              <a:t> "RNs are writing standing orders under a physician's name...." </a:t>
            </a:r>
          </a:p>
          <a:p>
            <a:pPr eaLnBrk="1" hangingPunct="1">
              <a:buFont typeface="Arial" charset="0"/>
              <a:buNone/>
            </a:pPr>
            <a:r>
              <a:rPr lang="en-US" smtClean="0">
                <a:solidFill>
                  <a:schemeClr val="bg1"/>
                </a:solidFill>
              </a:rPr>
              <a:t>Is this outside the nursing scope of practice?"</a:t>
            </a:r>
          </a:p>
          <a:p>
            <a:pPr lvl="1" eaLnBrk="1" hangingPunct="1">
              <a:buNone/>
            </a:pPr>
            <a:endParaRPr lang="en-US" smtClean="0">
              <a:solidFill>
                <a:schemeClr val="bg1"/>
              </a:solidFill>
            </a:endParaRPr>
          </a:p>
          <a:p>
            <a:pPr eaLnBrk="1" hangingPunct="1">
              <a:buNone/>
            </a:pPr>
            <a:r>
              <a:rPr lang="en-US" smtClean="0">
                <a:solidFill>
                  <a:schemeClr val="bg1"/>
                </a:solidFill>
              </a:rPr>
              <a:t>A: In my </a:t>
            </a:r>
            <a:r>
              <a:rPr lang="en-US" smtClean="0">
                <a:solidFill>
                  <a:schemeClr val="bg1"/>
                </a:solidFill>
              </a:rPr>
              <a:t>opinion, </a:t>
            </a:r>
            <a:r>
              <a:rPr lang="en-US" smtClean="0">
                <a:solidFill>
                  <a:schemeClr val="bg1"/>
                </a:solidFill>
              </a:rPr>
              <a:t>yes </a:t>
            </a:r>
          </a:p>
          <a:p>
            <a:pPr lvl="1" eaLnBrk="1" hangingPunct="1">
              <a:buFont typeface="Arial" charset="0"/>
              <a:buNone/>
            </a:pPr>
            <a:endParaRPr lang="en-US" smtClean="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solidFill>
                  <a:srgbClr val="FFFF00"/>
                </a:solidFill>
              </a:rPr>
              <a:t>Law on standing orders</a:t>
            </a:r>
          </a:p>
        </p:txBody>
      </p:sp>
      <p:sp>
        <p:nvSpPr>
          <p:cNvPr id="32771" name="Content Placeholder 2"/>
          <p:cNvSpPr>
            <a:spLocks noGrp="1"/>
          </p:cNvSpPr>
          <p:nvPr>
            <p:ph idx="1"/>
          </p:nvPr>
        </p:nvSpPr>
        <p:spPr>
          <a:xfrm>
            <a:off x="381000" y="1600200"/>
            <a:ext cx="8229600" cy="4525963"/>
          </a:xfrm>
        </p:spPr>
        <p:txBody>
          <a:bodyPr/>
          <a:lstStyle/>
          <a:p>
            <a:pPr eaLnBrk="1" hangingPunct="1"/>
            <a:r>
              <a:rPr lang="en-US" smtClean="0">
                <a:solidFill>
                  <a:schemeClr val="bg1"/>
                </a:solidFill>
              </a:rPr>
              <a:t>Colorado -- None</a:t>
            </a:r>
          </a:p>
          <a:p>
            <a:pPr eaLnBrk="1" hangingPunct="1"/>
            <a:r>
              <a:rPr lang="en-US" smtClean="0">
                <a:solidFill>
                  <a:schemeClr val="bg1"/>
                </a:solidFill>
              </a:rPr>
              <a:t>Medicare's rules for hospitals</a:t>
            </a:r>
          </a:p>
          <a:p>
            <a:pPr eaLnBrk="1" hangingPunct="1">
              <a:buFont typeface="Arial" charset="0"/>
              <a:buNone/>
            </a:pPr>
            <a:r>
              <a:rPr lang="en-US" sz="2000" smtClean="0">
                <a:solidFill>
                  <a:schemeClr val="bg1"/>
                </a:solidFill>
              </a:rPr>
              <a:t>"All qualified practitioners responsible for the care of the patient and authorized by the hospital in accordance with State law and scope of practice are permitted to issue patient care orders. This includes not only the attending physician, but also hospitalists, intensivists, and residents. In addition, 42 CFR 482.12(c)(1)(i) recognizes the authority of a doctor of medicine or osteopathy to delegate tasks, including writing orders, to other qualified health care personnel, such as nurse practitioners and physician assistants, to the extent recognized under State law. "</a:t>
            </a:r>
          </a:p>
          <a:p>
            <a:pPr lvl="1" eaLnBrk="1" hangingPunct="1">
              <a:buFont typeface="Arial" charset="0"/>
              <a:buNone/>
            </a:pPr>
            <a:r>
              <a:rPr lang="en-US" sz="1600" smtClean="0">
                <a:solidFill>
                  <a:schemeClr val="bg1"/>
                </a:solidFill>
              </a:rPr>
              <a:t>	Source: Centers for Medicare &amp; Medicaid Services. Memorandum: standing orders in hospitals. October 24, 2008. http://www.cms.gov/Medicare/Provider-Enrollment-and-Certification/SurveyCertificationGenInfo/downloads/SCLetter09-10.pdf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What to do?</a:t>
            </a:r>
            <a:endParaRPr lang="en-US">
              <a:solidFill>
                <a:srgbClr val="FFFF00"/>
              </a:solidFill>
            </a:endParaRPr>
          </a:p>
        </p:txBody>
      </p:sp>
      <p:sp>
        <p:nvSpPr>
          <p:cNvPr id="3" name="Content Placeholder 2"/>
          <p:cNvSpPr>
            <a:spLocks noGrp="1"/>
          </p:cNvSpPr>
          <p:nvPr>
            <p:ph idx="1"/>
          </p:nvPr>
        </p:nvSpPr>
        <p:spPr/>
        <p:txBody>
          <a:bodyPr/>
          <a:lstStyle/>
          <a:p>
            <a:r>
              <a:rPr lang="en-US" smtClean="0">
                <a:solidFill>
                  <a:schemeClr val="bg1"/>
                </a:solidFill>
              </a:rPr>
              <a:t>RN asked to enter vague orders needs to present this as a problem, to supervisors</a:t>
            </a:r>
          </a:p>
          <a:p>
            <a:pPr lvl="1"/>
            <a:r>
              <a:rPr lang="en-US" smtClean="0">
                <a:solidFill>
                  <a:schemeClr val="bg1"/>
                </a:solidFill>
              </a:rPr>
              <a:t>Cite scope of practice language from Board of Nursing</a:t>
            </a:r>
          </a:p>
          <a:p>
            <a:pPr lvl="1"/>
            <a:r>
              <a:rPr lang="en-US" smtClean="0">
                <a:solidFill>
                  <a:schemeClr val="bg1"/>
                </a:solidFill>
              </a:rPr>
              <a:t>Cite CMS from previous slide</a:t>
            </a:r>
          </a:p>
          <a:p>
            <a:pPr lvl="1"/>
            <a:r>
              <a:rPr lang="en-US" smtClean="0">
                <a:solidFill>
                  <a:schemeClr val="bg1"/>
                </a:solidFill>
              </a:rPr>
              <a:t>Suggest a solution</a:t>
            </a:r>
          </a:p>
          <a:p>
            <a:pPr lvl="1"/>
            <a:r>
              <a:rPr lang="en-US" smtClean="0">
                <a:solidFill>
                  <a:schemeClr val="bg1"/>
                </a:solidFill>
              </a:rPr>
              <a:t>Ask for a remedy</a:t>
            </a:r>
            <a:endParaRPr lang="en-US">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
            </a:r>
            <a:br>
              <a:rPr lang="en-US" smtClean="0">
                <a:solidFill>
                  <a:srgbClr val="FFFF00"/>
                </a:solidFill>
              </a:rPr>
            </a:br>
            <a:r>
              <a:rPr lang="en-US" smtClean="0">
                <a:solidFill>
                  <a:srgbClr val="FFFF00"/>
                </a:solidFill>
              </a:rPr>
              <a:t>Q&amp;A # 8: Erroneous billing (APNs)</a:t>
            </a:r>
            <a:br>
              <a:rPr lang="en-US" smtClean="0">
                <a:solidFill>
                  <a:srgbClr val="FFFF00"/>
                </a:solidFill>
              </a:rPr>
            </a:br>
            <a:endParaRPr lang="en-US">
              <a:solidFill>
                <a:srgbClr val="FFFF00"/>
              </a:solidFill>
            </a:endParaRPr>
          </a:p>
        </p:txBody>
      </p:sp>
      <p:sp>
        <p:nvSpPr>
          <p:cNvPr id="3" name="Content Placeholder 2"/>
          <p:cNvSpPr>
            <a:spLocks noGrp="1"/>
          </p:cNvSpPr>
          <p:nvPr>
            <p:ph idx="1"/>
          </p:nvPr>
        </p:nvSpPr>
        <p:spPr/>
        <p:txBody>
          <a:bodyPr/>
          <a:lstStyle/>
          <a:p>
            <a:pPr>
              <a:buNone/>
            </a:pPr>
            <a:r>
              <a:rPr lang="en-US" sz="2800" smtClean="0">
                <a:solidFill>
                  <a:schemeClr val="bg1"/>
                </a:solidFill>
              </a:rPr>
              <a:t>Q: "I have learned that my employer is billing my services incorrectly -- under his own Medicare provider number when he is not in the office. What should I do?"</a:t>
            </a:r>
          </a:p>
          <a:p>
            <a:pPr>
              <a:buNone/>
            </a:pPr>
            <a:endParaRPr lang="en-US" sz="2800" smtClean="0">
              <a:solidFill>
                <a:schemeClr val="bg1"/>
              </a:solidFill>
            </a:endParaRPr>
          </a:p>
          <a:p>
            <a:pPr>
              <a:buNone/>
            </a:pPr>
            <a:r>
              <a:rPr lang="en-US" sz="2800" smtClean="0">
                <a:solidFill>
                  <a:schemeClr val="bg1"/>
                </a:solidFill>
              </a:rPr>
              <a:t>A:  APN should have a frank discussion with the employer.</a:t>
            </a:r>
          </a:p>
          <a:p>
            <a:pPr>
              <a:buNone/>
            </a:pPr>
            <a:r>
              <a:rPr lang="en-US" sz="2800" smtClean="0">
                <a:solidFill>
                  <a:schemeClr val="bg1"/>
                </a:solidFill>
              </a:rPr>
              <a:t>Ask that errors be reported and corrected for future billings.</a:t>
            </a:r>
          </a:p>
          <a:p>
            <a:pPr>
              <a:buNone/>
            </a:pPr>
            <a:endParaRPr lang="en-US" smtClean="0">
              <a:solidFill>
                <a:schemeClr val="bg1"/>
              </a:solidFill>
            </a:endParaRPr>
          </a:p>
          <a:p>
            <a:pPr>
              <a:buNone/>
            </a:pPr>
            <a:endParaRPr lang="en-US">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Q&amp;A #8: Erroneous billing (APNs)</a:t>
            </a:r>
            <a:endParaRPr lang="en-US"/>
          </a:p>
        </p:txBody>
      </p:sp>
      <p:sp>
        <p:nvSpPr>
          <p:cNvPr id="3" name="Content Placeholder 2"/>
          <p:cNvSpPr>
            <a:spLocks noGrp="1"/>
          </p:cNvSpPr>
          <p:nvPr>
            <p:ph idx="1"/>
          </p:nvPr>
        </p:nvSpPr>
        <p:spPr/>
        <p:txBody>
          <a:bodyPr/>
          <a:lstStyle/>
          <a:p>
            <a:pPr>
              <a:buNone/>
            </a:pPr>
            <a:r>
              <a:rPr lang="en-US" sz="2800" smtClean="0">
                <a:solidFill>
                  <a:schemeClr val="bg1"/>
                </a:solidFill>
              </a:rPr>
              <a:t>Answer, continued:</a:t>
            </a:r>
          </a:p>
          <a:p>
            <a:pPr>
              <a:buNone/>
            </a:pPr>
            <a:endParaRPr lang="en-US" sz="2800" smtClean="0">
              <a:solidFill>
                <a:schemeClr val="bg1"/>
              </a:solidFill>
            </a:endParaRPr>
          </a:p>
          <a:p>
            <a:pPr>
              <a:buNone/>
            </a:pPr>
            <a:r>
              <a:rPr lang="en-US" sz="2800" smtClean="0">
                <a:solidFill>
                  <a:schemeClr val="bg1"/>
                </a:solidFill>
              </a:rPr>
              <a:t>APN has a right to review the billings associated with his/her work.</a:t>
            </a:r>
          </a:p>
          <a:p>
            <a:pPr>
              <a:buNone/>
            </a:pPr>
            <a:r>
              <a:rPr lang="en-US" sz="2800" smtClean="0">
                <a:solidFill>
                  <a:schemeClr val="bg1"/>
                </a:solidFill>
              </a:rPr>
              <a:t>OIG sees it as APN's responsibility to report </a:t>
            </a:r>
            <a:r>
              <a:rPr lang="en-US" sz="2800" smtClean="0">
                <a:solidFill>
                  <a:schemeClr val="bg1"/>
                </a:solidFill>
              </a:rPr>
              <a:t>inappropriate billing</a:t>
            </a:r>
            <a:r>
              <a:rPr lang="en-US" sz="2800" smtClean="0">
                <a:solidFill>
                  <a:schemeClr val="bg1"/>
                </a:solidFill>
              </a:rPr>
              <a:t>.</a:t>
            </a:r>
            <a:endParaRPr lang="en-US" sz="2000" smtClean="0">
              <a:solidFill>
                <a:schemeClr val="bg1"/>
              </a:solidFill>
            </a:endParaRPr>
          </a:p>
          <a:p>
            <a:pPr>
              <a:buNone/>
            </a:pPr>
            <a:endParaRPr lang="en-US" sz="2000" smtClean="0">
              <a:solidFill>
                <a:schemeClr val="bg1"/>
              </a:solidFill>
            </a:endParaRPr>
          </a:p>
          <a:p>
            <a:pPr>
              <a:buNone/>
            </a:pPr>
            <a:r>
              <a:rPr lang="en-US" sz="2000" smtClean="0">
                <a:solidFill>
                  <a:schemeClr val="bg1"/>
                </a:solidFill>
              </a:rPr>
              <a:t>Resource: </a:t>
            </a:r>
          </a:p>
          <a:p>
            <a:pPr>
              <a:buNone/>
            </a:pPr>
            <a:r>
              <a:rPr lang="en-US" sz="2000" smtClean="0">
                <a:solidFill>
                  <a:schemeClr val="bg1"/>
                </a:solidFill>
              </a:rPr>
              <a:t>"OIG Alerts Physicians to Exercise Caution When Reassigning Their Medicare Payments" </a:t>
            </a:r>
          </a:p>
          <a:p>
            <a:pPr marL="342900" lvl="2" indent="-342900">
              <a:buNone/>
            </a:pPr>
            <a:r>
              <a:rPr lang="en-US" sz="2000" smtClean="0">
                <a:solidFill>
                  <a:schemeClr val="bg1"/>
                </a:solidFill>
              </a:rPr>
              <a:t>	https://oig.hhs.gov/compliance/alerts/guidance/20120208.pdf</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bg1"/>
                </a:solidFill>
              </a:rPr>
              <a:t/>
            </a:r>
            <a:br>
              <a:rPr lang="en-US" smtClean="0">
                <a:solidFill>
                  <a:schemeClr val="bg1"/>
                </a:solidFill>
              </a:rPr>
            </a:br>
            <a:r>
              <a:rPr lang="en-US" smtClean="0">
                <a:solidFill>
                  <a:srgbClr val="FFFF00"/>
                </a:solidFill>
              </a:rPr>
              <a:t>Q&amp;A #9: Contract mistakes (ANPs)</a:t>
            </a:r>
            <a:br>
              <a:rPr lang="en-US" smtClean="0">
                <a:solidFill>
                  <a:srgbClr val="FFFF00"/>
                </a:solidFill>
              </a:rPr>
            </a:br>
            <a:endParaRPr lang="en-US">
              <a:solidFill>
                <a:srgbClr val="FFFF00"/>
              </a:solidFill>
            </a:endParaRPr>
          </a:p>
        </p:txBody>
      </p:sp>
      <p:sp>
        <p:nvSpPr>
          <p:cNvPr id="3" name="Content Placeholder 2"/>
          <p:cNvSpPr>
            <a:spLocks noGrp="1"/>
          </p:cNvSpPr>
          <p:nvPr>
            <p:ph idx="1"/>
          </p:nvPr>
        </p:nvSpPr>
        <p:spPr/>
        <p:txBody>
          <a:bodyPr/>
          <a:lstStyle/>
          <a:p>
            <a:pPr>
              <a:buNone/>
            </a:pPr>
            <a:r>
              <a:rPr lang="en-US" smtClean="0">
                <a:solidFill>
                  <a:schemeClr val="bg1"/>
                </a:solidFill>
              </a:rPr>
              <a:t>Q: "I signed a non-compete clause, not understanding the implications. How can I get out of it?"</a:t>
            </a:r>
          </a:p>
          <a:p>
            <a:pPr>
              <a:buNone/>
            </a:pPr>
            <a:r>
              <a:rPr lang="en-US" smtClean="0">
                <a:solidFill>
                  <a:schemeClr val="bg1"/>
                </a:solidFill>
              </a:rPr>
              <a:t>A: Negotiate. </a:t>
            </a:r>
          </a:p>
          <a:p>
            <a:pPr>
              <a:buNone/>
            </a:pPr>
            <a:r>
              <a:rPr lang="en-US" smtClean="0">
                <a:solidFill>
                  <a:schemeClr val="bg1"/>
                </a:solidFill>
              </a:rPr>
              <a:t>Obviously it is </a:t>
            </a:r>
            <a:r>
              <a:rPr lang="en-US" smtClean="0">
                <a:solidFill>
                  <a:schemeClr val="bg1"/>
                </a:solidFill>
              </a:rPr>
              <a:t>easier </a:t>
            </a:r>
            <a:r>
              <a:rPr lang="en-US" smtClean="0">
                <a:solidFill>
                  <a:schemeClr val="bg1"/>
                </a:solidFill>
              </a:rPr>
              <a:t>to decline to sign a non-compete clause, or get it reduced in scope, than to try to get released. </a:t>
            </a:r>
            <a:endParaRPr lang="en-US" sz="2000" smtClean="0">
              <a:solidFill>
                <a:schemeClr val="bg1"/>
              </a:solidFill>
            </a:endParaRPr>
          </a:p>
          <a:p>
            <a:pPr>
              <a:buNone/>
            </a:pPr>
            <a:r>
              <a:rPr lang="en-US" sz="2000" smtClean="0">
                <a:solidFill>
                  <a:schemeClr val="bg1"/>
                </a:solidFill>
              </a:rPr>
              <a:t>Resource: Buppert, C. What Is Fair When It Comes to a Noncompete Clause?</a:t>
            </a:r>
          </a:p>
          <a:p>
            <a:pPr>
              <a:buNone/>
            </a:pPr>
            <a:r>
              <a:rPr lang="en-US" sz="2000" smtClean="0">
                <a:solidFill>
                  <a:schemeClr val="bg1"/>
                </a:solidFill>
              </a:rPr>
              <a:t>March 15, 2010 at www.medscape.com/viewarticle/718103</a:t>
            </a:r>
            <a:endParaRPr lang="en-US" sz="200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Nurse/attorney's </a:t>
            </a:r>
            <a:r>
              <a:rPr lang="en-US" smtClean="0">
                <a:solidFill>
                  <a:srgbClr val="FFFF00"/>
                </a:solidFill>
              </a:rPr>
              <a:t>concerns</a:t>
            </a:r>
            <a:endParaRPr lang="en-US">
              <a:solidFill>
                <a:srgbClr val="FFFF00"/>
              </a:solidFill>
            </a:endParaRPr>
          </a:p>
        </p:txBody>
      </p:sp>
      <p:sp>
        <p:nvSpPr>
          <p:cNvPr id="3" name="Content Placeholder 2"/>
          <p:cNvSpPr>
            <a:spLocks noGrp="1"/>
          </p:cNvSpPr>
          <p:nvPr>
            <p:ph idx="1"/>
          </p:nvPr>
        </p:nvSpPr>
        <p:spPr/>
        <p:txBody>
          <a:bodyPr/>
          <a:lstStyle/>
          <a:p>
            <a:r>
              <a:rPr lang="en-US" smtClean="0">
                <a:solidFill>
                  <a:schemeClr val="bg1"/>
                </a:solidFill>
              </a:rPr>
              <a:t>Do I have an ethical responsibility to answer practice-related questions from RNs?</a:t>
            </a:r>
            <a:endParaRPr lang="en-US" smtClean="0">
              <a:solidFill>
                <a:schemeClr val="bg1"/>
              </a:solidFill>
            </a:endParaRPr>
          </a:p>
          <a:p>
            <a:r>
              <a:rPr lang="en-US" smtClean="0">
                <a:solidFill>
                  <a:schemeClr val="bg1"/>
                </a:solidFill>
              </a:rPr>
              <a:t>Am I taking on a duty of care by answering a question from one who is not my client?</a:t>
            </a:r>
          </a:p>
          <a:p>
            <a:r>
              <a:rPr lang="en-US" smtClean="0">
                <a:solidFill>
                  <a:schemeClr val="bg1"/>
                </a:solidFill>
              </a:rPr>
              <a:t>When should I require that the RN become a client?</a:t>
            </a:r>
          </a:p>
          <a:p>
            <a:r>
              <a:rPr lang="en-US" smtClean="0">
                <a:solidFill>
                  <a:schemeClr val="bg1"/>
                </a:solidFill>
              </a:rPr>
              <a:t>When </a:t>
            </a:r>
            <a:r>
              <a:rPr lang="en-US" smtClean="0">
                <a:solidFill>
                  <a:schemeClr val="bg1"/>
                </a:solidFill>
              </a:rPr>
              <a:t>should I answer </a:t>
            </a:r>
            <a:r>
              <a:rPr lang="en-US" smtClean="0">
                <a:solidFill>
                  <a:schemeClr val="bg1"/>
                </a:solidFill>
              </a:rPr>
              <a:t>(just to </a:t>
            </a:r>
            <a:r>
              <a:rPr lang="en-US" smtClean="0">
                <a:solidFill>
                  <a:schemeClr val="bg1"/>
                </a:solidFill>
              </a:rPr>
              <a:t>be nice)?</a:t>
            </a:r>
          </a:p>
          <a:p>
            <a:r>
              <a:rPr lang="en-US" smtClean="0">
                <a:solidFill>
                  <a:schemeClr val="bg1"/>
                </a:solidFill>
              </a:rPr>
              <a:t>When should I decline to answer?</a:t>
            </a:r>
          </a:p>
          <a:p>
            <a:r>
              <a:rPr lang="en-US" smtClean="0">
                <a:solidFill>
                  <a:schemeClr val="bg1"/>
                </a:solidFill>
              </a:rPr>
              <a:t>When </a:t>
            </a:r>
            <a:r>
              <a:rPr lang="en-US" smtClean="0">
                <a:solidFill>
                  <a:schemeClr val="bg1"/>
                </a:solidFill>
              </a:rPr>
              <a:t>should I just not respond</a:t>
            </a:r>
            <a:r>
              <a:rPr lang="en-US" smtClean="0">
                <a:solidFill>
                  <a:schemeClr val="bg1"/>
                </a:solidFill>
              </a:rPr>
              <a:t>?</a:t>
            </a:r>
            <a:endParaRPr lang="en-US">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Q&amp;A #10: Prescribing problems (APNs)</a:t>
            </a:r>
            <a:endParaRPr lang="en-US">
              <a:solidFill>
                <a:srgbClr val="FFFF00"/>
              </a:solidFill>
            </a:endParaRPr>
          </a:p>
        </p:txBody>
      </p:sp>
      <p:sp>
        <p:nvSpPr>
          <p:cNvPr id="3" name="Content Placeholder 2"/>
          <p:cNvSpPr>
            <a:spLocks noGrp="1"/>
          </p:cNvSpPr>
          <p:nvPr>
            <p:ph idx="1"/>
          </p:nvPr>
        </p:nvSpPr>
        <p:spPr/>
        <p:txBody>
          <a:bodyPr/>
          <a:lstStyle/>
          <a:p>
            <a:pPr>
              <a:buNone/>
            </a:pPr>
            <a:endParaRPr lang="en-US" smtClean="0">
              <a:solidFill>
                <a:schemeClr val="bg1"/>
              </a:solidFill>
            </a:endParaRPr>
          </a:p>
          <a:p>
            <a:pPr>
              <a:buNone/>
            </a:pPr>
            <a:r>
              <a:rPr lang="en-US" smtClean="0">
                <a:solidFill>
                  <a:schemeClr val="bg1"/>
                </a:solidFill>
              </a:rPr>
              <a:t>Q: "I think my employer is prescribing way too many opioids, and, what is worse, when he is away his patients come to me expecting refills. I'm afraid of getting prosecuted for </a:t>
            </a:r>
            <a:r>
              <a:rPr lang="en-US" smtClean="0">
                <a:solidFill>
                  <a:schemeClr val="bg1"/>
                </a:solidFill>
              </a:rPr>
              <a:t>participating in a </a:t>
            </a:r>
            <a:r>
              <a:rPr lang="en-US" smtClean="0">
                <a:solidFill>
                  <a:schemeClr val="bg1"/>
                </a:solidFill>
              </a:rPr>
              <a:t>pill mill. What should I do?"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Prescribing problems (APNs)</a:t>
            </a:r>
            <a:endParaRPr lang="en-US">
              <a:solidFill>
                <a:srgbClr val="FFFF00"/>
              </a:solidFill>
            </a:endParaRPr>
          </a:p>
        </p:txBody>
      </p:sp>
      <p:sp>
        <p:nvSpPr>
          <p:cNvPr id="3" name="Content Placeholder 2"/>
          <p:cNvSpPr>
            <a:spLocks noGrp="1"/>
          </p:cNvSpPr>
          <p:nvPr>
            <p:ph idx="1"/>
          </p:nvPr>
        </p:nvSpPr>
        <p:spPr/>
        <p:txBody>
          <a:bodyPr/>
          <a:lstStyle/>
          <a:p>
            <a:pPr>
              <a:buNone/>
            </a:pPr>
            <a:r>
              <a:rPr lang="en-US" smtClean="0">
                <a:solidFill>
                  <a:schemeClr val="bg1"/>
                </a:solidFill>
              </a:rPr>
              <a:t>A: Clinicians differ on what constitutes appropriate prescribing of opioids. Drug Enforcement Administration defines appropriate prescribing as"for a legitimate medical purpose"; that is</a:t>
            </a:r>
          </a:p>
          <a:p>
            <a:pPr>
              <a:buNone/>
            </a:pPr>
            <a:r>
              <a:rPr lang="en-US" smtClean="0">
                <a:solidFill>
                  <a:schemeClr val="bg1"/>
                </a:solidFill>
              </a:rPr>
              <a:t>		--documented diagnosis requiring pain management after careful and documented history-taking and exam</a:t>
            </a:r>
          </a:p>
          <a:p>
            <a:pPr>
              <a:buNone/>
            </a:pPr>
            <a:r>
              <a:rPr lang="en-US" smtClean="0">
                <a:solidFill>
                  <a:schemeClr val="bg1"/>
                </a:solidFill>
              </a:rPr>
              <a:t>		-- follow-up visits address 4 A's</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4 </a:t>
            </a:r>
            <a:r>
              <a:rPr lang="en-US" smtClean="0">
                <a:solidFill>
                  <a:srgbClr val="FFFF00"/>
                </a:solidFill>
              </a:rPr>
              <a:t>A's </a:t>
            </a:r>
            <a:endParaRPr lang="en-US">
              <a:solidFill>
                <a:srgbClr val="FFFF00"/>
              </a:solidFill>
            </a:endParaRPr>
          </a:p>
        </p:txBody>
      </p:sp>
      <p:sp>
        <p:nvSpPr>
          <p:cNvPr id="3" name="Content Placeholder 2"/>
          <p:cNvSpPr>
            <a:spLocks noGrp="1"/>
          </p:cNvSpPr>
          <p:nvPr>
            <p:ph idx="1"/>
          </p:nvPr>
        </p:nvSpPr>
        <p:spPr/>
        <p:txBody>
          <a:bodyPr/>
          <a:lstStyle/>
          <a:p>
            <a:r>
              <a:rPr lang="en-US" sz="2400" smtClean="0">
                <a:solidFill>
                  <a:schemeClr val="bg1"/>
                </a:solidFill>
              </a:rPr>
              <a:t>Analgesia (scale 1-10) compared with prior visit</a:t>
            </a:r>
          </a:p>
          <a:p>
            <a:r>
              <a:rPr lang="en-US" sz="2400" smtClean="0">
                <a:solidFill>
                  <a:schemeClr val="bg1"/>
                </a:solidFill>
              </a:rPr>
              <a:t>Activities of daily living </a:t>
            </a:r>
          </a:p>
          <a:p>
            <a:r>
              <a:rPr lang="en-US" sz="2400" smtClean="0">
                <a:solidFill>
                  <a:schemeClr val="bg1"/>
                </a:solidFill>
              </a:rPr>
              <a:t>Adverse effects</a:t>
            </a:r>
          </a:p>
          <a:p>
            <a:r>
              <a:rPr lang="en-US" sz="2400" smtClean="0">
                <a:solidFill>
                  <a:schemeClr val="bg1"/>
                </a:solidFill>
              </a:rPr>
              <a:t>Aberrant drug-related behaviors (Asks for early refill? Insists on a specific drug in specific quantity? Lost the pills?)</a:t>
            </a:r>
          </a:p>
          <a:p>
            <a:r>
              <a:rPr lang="en-US" sz="2400" smtClean="0">
                <a:solidFill>
                  <a:schemeClr val="bg1"/>
                </a:solidFill>
              </a:rPr>
              <a:t>Some experts advocate for a 5th A -- Affect</a:t>
            </a:r>
            <a:endParaRPr lang="en-US" sz="2400" smtClean="0">
              <a:solidFill>
                <a:schemeClr val="bg1"/>
              </a:solidFill>
            </a:endParaRPr>
          </a:p>
          <a:p>
            <a:pPr>
              <a:buNone/>
            </a:pPr>
            <a:r>
              <a:rPr lang="en-US" sz="2400" smtClean="0">
                <a:solidFill>
                  <a:schemeClr val="bg1"/>
                </a:solidFill>
              </a:rPr>
              <a:t>If </a:t>
            </a:r>
            <a:r>
              <a:rPr lang="en-US" sz="2400" smtClean="0">
                <a:solidFill>
                  <a:schemeClr val="bg1"/>
                </a:solidFill>
              </a:rPr>
              <a:t>the patient is not improving, refer to pain specialist</a:t>
            </a:r>
          </a:p>
          <a:p>
            <a:pPr>
              <a:buNone/>
            </a:pPr>
            <a:endParaRPr lang="en-US" sz="1800" smtClean="0">
              <a:solidFill>
                <a:schemeClr val="bg1"/>
              </a:solidFill>
            </a:endParaRPr>
          </a:p>
          <a:p>
            <a:pPr>
              <a:buNone/>
            </a:pPr>
            <a:r>
              <a:rPr lang="en-US" sz="1800" smtClean="0">
                <a:solidFill>
                  <a:schemeClr val="bg1"/>
                </a:solidFill>
              </a:rPr>
              <a:t>Resource</a:t>
            </a:r>
            <a:r>
              <a:rPr lang="en-US" sz="1800" smtClean="0">
                <a:solidFill>
                  <a:schemeClr val="bg1"/>
                </a:solidFill>
              </a:rPr>
              <a:t>: Schneider, J.P. Opioid Prescribing Part 2: Appropriate Documentation of Follow-up Visits at www.practicalpainmanagement.com/treatments/pharmacological/opioids/opioid-prescribing-part-2-appropriate-documentation-follow-visits?page=0,1</a:t>
            </a:r>
          </a:p>
          <a:p>
            <a:endParaRPr lang="en-US" sz="1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609600"/>
            <a:ext cx="77724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rgbClr val="FFFF00"/>
                </a:solidFill>
                <a:effectLst/>
                <a:uLnTx/>
                <a:uFillTx/>
                <a:latin typeface="+mj-lt"/>
                <a:ea typeface="+mj-ea"/>
                <a:cs typeface="+mj-cs"/>
              </a:rPr>
              <a:t>Mistakes clinicians made</a:t>
            </a:r>
          </a:p>
        </p:txBody>
      </p:sp>
      <p:sp>
        <p:nvSpPr>
          <p:cNvPr id="3" name="Content Placeholder 2"/>
          <p:cNvSpPr txBox="1">
            <a:spLocks/>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Failed to respond to patient behaviors</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Poor documentation of referrals</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Failed to justify continued use of pain medication</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Increased pain medication without rationale</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Gave the patient whatever he/she wanted</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Failed to investigate anonymous telephone tip</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smtClean="0">
                <a:ln>
                  <a:noFill/>
                </a:ln>
                <a:solidFill>
                  <a:schemeClr val="bg2"/>
                </a:solidFill>
                <a:effectLst/>
                <a:uLnTx/>
                <a:uFillTx/>
                <a:latin typeface="+mn-lt"/>
                <a:ea typeface="+mn-ea"/>
                <a:cs typeface="+mn-cs"/>
              </a:rPr>
              <a:t>Used benzodiazepine + opioids without rationale</a:t>
            </a:r>
          </a:p>
          <a:p>
            <a:pPr marL="1143000" marR="0" lvl="2" indent="-228600" algn="l" defTabSz="914400" rtl="0" eaLnBrk="0" fontAlgn="base" latinLnBrk="0" hangingPunct="0">
              <a:lnSpc>
                <a:spcPct val="100000"/>
              </a:lnSpc>
              <a:spcBef>
                <a:spcPct val="20000"/>
              </a:spcBef>
              <a:spcAft>
                <a:spcPct val="0"/>
              </a:spcAft>
              <a:buClrTx/>
              <a:buSzTx/>
              <a:buFontTx/>
              <a:buNone/>
              <a:tabLst/>
              <a:defRPr/>
            </a:pPr>
            <a:r>
              <a:rPr kumimoji="0" lang="en-US" sz="1800" b="0" i="1" u="none" strike="noStrike" kern="1200" cap="none" spc="0" normalizeH="0" baseline="0" noProof="0" smtClean="0">
                <a:ln>
                  <a:noFill/>
                </a:ln>
                <a:solidFill>
                  <a:schemeClr val="bg2"/>
                </a:solidFill>
                <a:effectLst/>
                <a:uLnTx/>
                <a:uFillTx/>
                <a:latin typeface="+mn-lt"/>
                <a:ea typeface="+mn-ea"/>
                <a:cs typeface="+mn-cs"/>
              </a:rPr>
              <a:t>Source: Bolen, J., attorney,  at American Academy of Pain Management 2008 and 2010</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Question #10: What to do?</a:t>
            </a:r>
            <a:endParaRPr lang="en-US">
              <a:solidFill>
                <a:srgbClr val="FFFF00"/>
              </a:solidFill>
            </a:endParaRPr>
          </a:p>
        </p:txBody>
      </p:sp>
      <p:sp>
        <p:nvSpPr>
          <p:cNvPr id="3" name="Content Placeholder 2"/>
          <p:cNvSpPr>
            <a:spLocks noGrp="1"/>
          </p:cNvSpPr>
          <p:nvPr>
            <p:ph idx="1"/>
          </p:nvPr>
        </p:nvSpPr>
        <p:spPr/>
        <p:txBody>
          <a:bodyPr/>
          <a:lstStyle/>
          <a:p>
            <a:r>
              <a:rPr lang="en-US" smtClean="0">
                <a:solidFill>
                  <a:schemeClr val="bg2"/>
                </a:solidFill>
              </a:rPr>
              <a:t>Frank discussion with employer about APN's discomfort with prescribing for employer's patients, given their differences in approach</a:t>
            </a:r>
          </a:p>
          <a:p>
            <a:r>
              <a:rPr lang="en-US" smtClean="0">
                <a:solidFill>
                  <a:schemeClr val="bg2"/>
                </a:solidFill>
              </a:rPr>
              <a:t>Be prepared to find another job</a:t>
            </a:r>
          </a:p>
          <a:p>
            <a:pPr>
              <a:buNone/>
            </a:pPr>
            <a:endParaRPr lang="en-US" smtClean="0">
              <a:solidFill>
                <a:schemeClr val="bg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solidFill>
                  <a:srgbClr val="FFFF00"/>
                </a:solidFill>
              </a:rPr>
              <a:t>To summarize the nurses' and nurse attorneys' dilemma</a:t>
            </a:r>
          </a:p>
        </p:txBody>
      </p:sp>
      <p:sp>
        <p:nvSpPr>
          <p:cNvPr id="33795" name="Content Placeholder 2"/>
          <p:cNvSpPr>
            <a:spLocks noGrp="1"/>
          </p:cNvSpPr>
          <p:nvPr>
            <p:ph idx="1"/>
          </p:nvPr>
        </p:nvSpPr>
        <p:spPr/>
        <p:txBody>
          <a:bodyPr/>
          <a:lstStyle/>
          <a:p>
            <a:endParaRPr lang="en-US" sz="2800" smtClean="0">
              <a:solidFill>
                <a:schemeClr val="bg1"/>
              </a:solidFill>
            </a:endParaRPr>
          </a:p>
          <a:p>
            <a:r>
              <a:rPr lang="en-US" sz="2800" smtClean="0">
                <a:solidFill>
                  <a:schemeClr val="bg1"/>
                </a:solidFill>
              </a:rPr>
              <a:t>Often</a:t>
            </a:r>
            <a:r>
              <a:rPr lang="en-US" sz="2800" smtClean="0">
                <a:solidFill>
                  <a:schemeClr val="bg1"/>
                </a:solidFill>
              </a:rPr>
              <a:t>, nurses are dealing with legal issues on the job, without legal resources</a:t>
            </a:r>
          </a:p>
          <a:p>
            <a:r>
              <a:rPr lang="en-US" sz="2800" smtClean="0">
                <a:solidFill>
                  <a:schemeClr val="bg1"/>
                </a:solidFill>
              </a:rPr>
              <a:t>Should the nurse </a:t>
            </a:r>
            <a:r>
              <a:rPr lang="en-US" sz="2800" smtClean="0">
                <a:solidFill>
                  <a:schemeClr val="bg1"/>
                </a:solidFill>
              </a:rPr>
              <a:t>attorney require these </a:t>
            </a:r>
            <a:r>
              <a:rPr lang="en-US" sz="2800" smtClean="0">
                <a:solidFill>
                  <a:schemeClr val="bg1"/>
                </a:solidFill>
              </a:rPr>
              <a:t>RNs </a:t>
            </a:r>
            <a:r>
              <a:rPr lang="en-US" sz="2800" smtClean="0">
                <a:solidFill>
                  <a:schemeClr val="bg1"/>
                </a:solidFill>
              </a:rPr>
              <a:t>to become </a:t>
            </a:r>
            <a:r>
              <a:rPr lang="en-US" sz="2800" smtClean="0">
                <a:solidFill>
                  <a:schemeClr val="bg1"/>
                </a:solidFill>
              </a:rPr>
              <a:t>clients?</a:t>
            </a:r>
          </a:p>
          <a:p>
            <a:r>
              <a:rPr lang="en-US" sz="2800" smtClean="0">
                <a:solidFill>
                  <a:schemeClr val="bg1"/>
                </a:solidFill>
              </a:rPr>
              <a:t>Should the nurse </a:t>
            </a:r>
            <a:r>
              <a:rPr lang="en-US" sz="2800" smtClean="0">
                <a:solidFill>
                  <a:schemeClr val="bg1"/>
                </a:solidFill>
              </a:rPr>
              <a:t>attorney </a:t>
            </a:r>
            <a:r>
              <a:rPr lang="en-US" sz="2800" smtClean="0">
                <a:solidFill>
                  <a:schemeClr val="bg1"/>
                </a:solidFill>
              </a:rPr>
              <a:t>respond </a:t>
            </a:r>
            <a:r>
              <a:rPr lang="en-US" sz="2800" smtClean="0">
                <a:solidFill>
                  <a:schemeClr val="bg1"/>
                </a:solidFill>
              </a:rPr>
              <a:t>to questions from RNs who are not clients?</a:t>
            </a:r>
          </a:p>
          <a:p>
            <a:r>
              <a:rPr lang="en-US" sz="2800" smtClean="0">
                <a:solidFill>
                  <a:schemeClr val="bg1"/>
                </a:solidFill>
              </a:rPr>
              <a:t>Does the nurse attorney have any ethical obligation to help out a nurse?</a:t>
            </a:r>
          </a:p>
          <a:p>
            <a:pPr lvl="1"/>
            <a:r>
              <a:rPr lang="en-US" smtClean="0">
                <a:solidFill>
                  <a:schemeClr val="bg1"/>
                </a:solidFill>
              </a:rPr>
              <a:t>Pro bono?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Practical considerations for the nurse-attorney</a:t>
            </a:r>
            <a:endParaRPr lang="en-US">
              <a:solidFill>
                <a:srgbClr val="FFFF00"/>
              </a:solidFill>
            </a:endParaRPr>
          </a:p>
        </p:txBody>
      </p:sp>
      <p:sp>
        <p:nvSpPr>
          <p:cNvPr id="3" name="Content Placeholder 2"/>
          <p:cNvSpPr>
            <a:spLocks noGrp="1"/>
          </p:cNvSpPr>
          <p:nvPr>
            <p:ph idx="1"/>
          </p:nvPr>
        </p:nvSpPr>
        <p:spPr/>
        <p:txBody>
          <a:bodyPr/>
          <a:lstStyle/>
          <a:p>
            <a:r>
              <a:rPr lang="en-US" sz="2800" smtClean="0">
                <a:solidFill>
                  <a:schemeClr val="bg1"/>
                </a:solidFill>
              </a:rPr>
              <a:t>Am I willing to answer this question without charging?</a:t>
            </a:r>
          </a:p>
          <a:p>
            <a:pPr lvl="1"/>
            <a:r>
              <a:rPr lang="en-US" sz="2400" smtClean="0">
                <a:solidFill>
                  <a:schemeClr val="bg1"/>
                </a:solidFill>
              </a:rPr>
              <a:t>How sorry do I feel for the nurse? How much time will it take? What risk am I taking on?</a:t>
            </a:r>
          </a:p>
          <a:p>
            <a:r>
              <a:rPr lang="en-US" sz="2800" smtClean="0">
                <a:solidFill>
                  <a:schemeClr val="bg1"/>
                </a:solidFill>
              </a:rPr>
              <a:t>Is it the hospital counsel's responsibility to answer?</a:t>
            </a:r>
          </a:p>
          <a:p>
            <a:r>
              <a:rPr lang="en-US" sz="2800" smtClean="0">
                <a:solidFill>
                  <a:schemeClr val="bg1"/>
                </a:solidFill>
              </a:rPr>
              <a:t>Is it the Board of Nursing's responsibility to answer?</a:t>
            </a:r>
          </a:p>
          <a:p>
            <a:r>
              <a:rPr lang="en-US" sz="2800" smtClean="0">
                <a:solidFill>
                  <a:schemeClr val="bg1"/>
                </a:solidFill>
              </a:rPr>
              <a:t>Will another government agency take this on?</a:t>
            </a:r>
          </a:p>
          <a:p>
            <a:r>
              <a:rPr lang="en-US" sz="2800" smtClean="0">
                <a:solidFill>
                  <a:schemeClr val="bg1"/>
                </a:solidFill>
              </a:rPr>
              <a:t>Can the nurse get an answer from Medscape?</a:t>
            </a:r>
          </a:p>
          <a:p>
            <a:r>
              <a:rPr lang="en-US" sz="2800" smtClean="0">
                <a:solidFill>
                  <a:schemeClr val="bg1"/>
                </a:solidFill>
              </a:rPr>
              <a:t>Will the RN who is asking the question be willing to pay my fee?</a:t>
            </a:r>
          </a:p>
          <a:p>
            <a:pPr lvl="1"/>
            <a:r>
              <a:rPr lang="en-US" sz="2400" smtClean="0">
                <a:solidFill>
                  <a:schemeClr val="bg1"/>
                </a:solidFill>
              </a:rPr>
              <a:t>If not, am I willing to take on risk, myself?</a:t>
            </a:r>
            <a:endParaRPr lang="en-US" sz="2400">
              <a:solidFill>
                <a:schemeClr val="bg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Where can I (the attorney) be effective?</a:t>
            </a:r>
            <a:endParaRPr lang="en-US">
              <a:solidFill>
                <a:srgbClr val="FFFF00"/>
              </a:solidFill>
            </a:endParaRPr>
          </a:p>
        </p:txBody>
      </p:sp>
      <p:sp>
        <p:nvSpPr>
          <p:cNvPr id="3" name="Content Placeholder 2"/>
          <p:cNvSpPr>
            <a:spLocks noGrp="1"/>
          </p:cNvSpPr>
          <p:nvPr>
            <p:ph idx="1"/>
          </p:nvPr>
        </p:nvSpPr>
        <p:spPr/>
        <p:txBody>
          <a:bodyPr/>
          <a:lstStyle/>
          <a:p>
            <a:pPr>
              <a:buNone/>
            </a:pPr>
            <a:endParaRPr lang="en-US" smtClean="0">
              <a:solidFill>
                <a:schemeClr val="bg1"/>
              </a:solidFill>
            </a:endParaRPr>
          </a:p>
          <a:p>
            <a:pPr>
              <a:buNone/>
            </a:pPr>
            <a:r>
              <a:rPr lang="en-US" smtClean="0">
                <a:solidFill>
                  <a:schemeClr val="bg1"/>
                </a:solidFill>
              </a:rPr>
              <a:t>Do I know the relevant law, or, if not, how difficult will it be to get it and understand it?</a:t>
            </a:r>
          </a:p>
          <a:p>
            <a:pPr>
              <a:buNone/>
            </a:pPr>
            <a:r>
              <a:rPr lang="en-US" smtClean="0">
                <a:solidFill>
                  <a:schemeClr val="bg1"/>
                </a:solidFill>
              </a:rPr>
              <a:t>Am I familiar with the venue (nursing board, OIG investigatory process)?</a:t>
            </a:r>
          </a:p>
          <a:p>
            <a:pPr>
              <a:buNone/>
            </a:pPr>
            <a:r>
              <a:rPr lang="en-US" smtClean="0">
                <a:solidFill>
                  <a:schemeClr val="bg1"/>
                </a:solidFill>
              </a:rPr>
              <a:t>Does this person need an attorney?</a:t>
            </a:r>
          </a:p>
          <a:p>
            <a:pPr>
              <a:buNone/>
            </a:pPr>
            <a:r>
              <a:rPr lang="en-US" smtClean="0">
                <a:solidFill>
                  <a:schemeClr val="bg1"/>
                </a:solidFill>
              </a:rPr>
              <a:t>Is there someone else who knows this area much better than I?</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Thank you for coming!</a:t>
            </a:r>
            <a:endParaRPr lang="en-US">
              <a:solidFill>
                <a:srgbClr val="FFFF00"/>
              </a:solidFill>
            </a:endParaRPr>
          </a:p>
        </p:txBody>
      </p:sp>
      <p:sp>
        <p:nvSpPr>
          <p:cNvPr id="3" name="Content Placeholder 2"/>
          <p:cNvSpPr>
            <a:spLocks noGrp="1"/>
          </p:cNvSpPr>
          <p:nvPr>
            <p:ph idx="1"/>
          </p:nvPr>
        </p:nvSpPr>
        <p:spPr/>
        <p:txBody>
          <a:bodyPr/>
          <a:lstStyle/>
          <a:p>
            <a:r>
              <a:rPr lang="en-US" smtClean="0">
                <a:solidFill>
                  <a:schemeClr val="bg1"/>
                </a:solidFill>
              </a:rPr>
              <a:t>Questions?</a:t>
            </a:r>
          </a:p>
          <a:p>
            <a:r>
              <a:rPr lang="en-US" smtClean="0">
                <a:solidFill>
                  <a:schemeClr val="bg1"/>
                </a:solidFill>
              </a:rPr>
              <a:t>Discussion?</a:t>
            </a:r>
            <a:endParaRPr lang="en-US">
              <a:solidFill>
                <a:schemeClr val="bg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solidFill>
                  <a:srgbClr val="FFFF00"/>
                </a:solidFill>
              </a:rPr>
              <a:t>Resources</a:t>
            </a:r>
          </a:p>
        </p:txBody>
      </p:sp>
      <p:sp>
        <p:nvSpPr>
          <p:cNvPr id="35843" name="Content Placeholder 2"/>
          <p:cNvSpPr>
            <a:spLocks noGrp="1"/>
          </p:cNvSpPr>
          <p:nvPr>
            <p:ph idx="1"/>
          </p:nvPr>
        </p:nvSpPr>
        <p:spPr>
          <a:xfrm>
            <a:off x="533400" y="1600200"/>
            <a:ext cx="8229600" cy="4525963"/>
          </a:xfrm>
        </p:spPr>
        <p:txBody>
          <a:bodyPr/>
          <a:lstStyle/>
          <a:p>
            <a:pPr eaLnBrk="1" hangingPunct="1"/>
            <a:r>
              <a:rPr lang="en-US" smtClean="0">
                <a:solidFill>
                  <a:schemeClr val="bg1"/>
                </a:solidFill>
              </a:rPr>
              <a:t>Resource on state-by-state law on nursing ratios:</a:t>
            </a:r>
          </a:p>
          <a:p>
            <a:pPr eaLnBrk="1" hangingPunct="1">
              <a:buFont typeface="Arial" charset="0"/>
              <a:buNone/>
            </a:pPr>
            <a:r>
              <a:rPr lang="en-US" sz="2400" smtClean="0">
                <a:solidFill>
                  <a:schemeClr val="bg1"/>
                </a:solidFill>
              </a:rPr>
              <a:t>	http://www.nursingworld.org/MainMenuCategories/Policy-Advocacy/State/Legislative-Agenda-Reports/State-StaffingPlansRatios</a:t>
            </a:r>
          </a:p>
          <a:p>
            <a:r>
              <a:rPr lang="en-US" smtClean="0">
                <a:solidFill>
                  <a:schemeClr val="bg1"/>
                </a:solidFill>
              </a:rPr>
              <a:t>U.S. Department of Labor</a:t>
            </a:r>
          </a:p>
          <a:p>
            <a:pPr lvl="1"/>
            <a:r>
              <a:rPr lang="en-US" sz="2400" smtClean="0">
                <a:solidFill>
                  <a:schemeClr val="bg1"/>
                </a:solidFill>
              </a:rPr>
              <a:t>Fact Sheet #17N:  Nurses and the Part 541 Exemptions Under the Fair Labor Standards Act (FLSA) at www.dol.gov/whd/regs/compliance/fairpay/fs17n_nurses.htm</a:t>
            </a: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
            </a:r>
            <a:br>
              <a:rPr lang="en-US" smtClean="0">
                <a:solidFill>
                  <a:srgbClr val="FFFF00"/>
                </a:solidFill>
              </a:rPr>
            </a:br>
            <a:r>
              <a:rPr lang="en-US" smtClean="0">
                <a:solidFill>
                  <a:srgbClr val="FFFF00"/>
                </a:solidFill>
              </a:rPr>
              <a:t/>
            </a:r>
            <a:br>
              <a:rPr lang="en-US" smtClean="0">
                <a:solidFill>
                  <a:srgbClr val="FFFF00"/>
                </a:solidFill>
              </a:rPr>
            </a:br>
            <a:r>
              <a:rPr lang="en-US" smtClean="0">
                <a:solidFill>
                  <a:srgbClr val="FFFF00"/>
                </a:solidFill>
              </a:rPr>
              <a:t/>
            </a:r>
            <a:br>
              <a:rPr lang="en-US" smtClean="0">
                <a:solidFill>
                  <a:srgbClr val="FFFF00"/>
                </a:solidFill>
              </a:rPr>
            </a:br>
            <a:r>
              <a:rPr lang="en-US" smtClean="0">
                <a:solidFill>
                  <a:srgbClr val="FFFF00"/>
                </a:solidFill>
              </a:rPr>
              <a:t/>
            </a:r>
            <a:br>
              <a:rPr lang="en-US" smtClean="0">
                <a:solidFill>
                  <a:srgbClr val="FFFF00"/>
                </a:solidFill>
              </a:rPr>
            </a:br>
            <a:r>
              <a:rPr lang="en-US" smtClean="0">
                <a:solidFill>
                  <a:srgbClr val="FFFF00"/>
                </a:solidFill>
              </a:rPr>
              <a:t>This talk provides some frequently asked questions and very brief </a:t>
            </a:r>
            <a:r>
              <a:rPr lang="en-US" smtClean="0">
                <a:solidFill>
                  <a:srgbClr val="FFFF00"/>
                </a:solidFill>
              </a:rPr>
              <a:t>answers</a:t>
            </a:r>
            <a:r>
              <a:rPr lang="en-US" smtClean="0">
                <a:solidFill>
                  <a:srgbClr val="FFFF00"/>
                </a:solidFill>
              </a:rPr>
              <a:t/>
            </a:r>
            <a:br>
              <a:rPr lang="en-US" smtClean="0">
                <a:solidFill>
                  <a:srgbClr val="FFFF00"/>
                </a:solidFill>
              </a:rPr>
            </a:br>
            <a:r>
              <a:rPr lang="en-US" sz="2800" smtClean="0">
                <a:solidFill>
                  <a:schemeClr val="bg1"/>
                </a:solidFill>
              </a:rPr>
              <a:t>Disclaimer: This content is meant to facilitate discussion and help the nurse attorney decide how much to get involved. It is not meant to provide  complete and  definitive answers to the example </a:t>
            </a:r>
            <a:r>
              <a:rPr lang="en-US" sz="2800" smtClean="0">
                <a:solidFill>
                  <a:schemeClr val="bg1"/>
                </a:solidFill>
              </a:rPr>
              <a:t>questions.</a:t>
            </a:r>
            <a:endParaRPr lang="en-US" sz="280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HIPPA Q&amp;A #1</a:t>
            </a:r>
            <a:endParaRPr lang="en-US">
              <a:solidFill>
                <a:srgbClr val="FFFF00"/>
              </a:solidFill>
            </a:endParaRPr>
          </a:p>
        </p:txBody>
      </p:sp>
      <p:sp>
        <p:nvSpPr>
          <p:cNvPr id="3" name="Content Placeholder 2"/>
          <p:cNvSpPr>
            <a:spLocks noGrp="1"/>
          </p:cNvSpPr>
          <p:nvPr>
            <p:ph idx="1"/>
          </p:nvPr>
        </p:nvSpPr>
        <p:spPr/>
        <p:txBody>
          <a:bodyPr/>
          <a:lstStyle/>
          <a:p>
            <a:pPr>
              <a:buNone/>
            </a:pPr>
            <a:r>
              <a:rPr lang="en-US" sz="2800" smtClean="0">
                <a:solidFill>
                  <a:schemeClr val="bg1"/>
                </a:solidFill>
              </a:rPr>
              <a:t>Q: My patient shouldn't be driving. Who can I/should I tell?</a:t>
            </a:r>
          </a:p>
          <a:p>
            <a:pPr>
              <a:buNone/>
            </a:pPr>
            <a:r>
              <a:rPr lang="en-US" sz="2800" smtClean="0">
                <a:solidFill>
                  <a:schemeClr val="bg1"/>
                </a:solidFill>
              </a:rPr>
              <a:t>A: Is the patient is a serious and imminent threat to the safety of others?</a:t>
            </a:r>
          </a:p>
          <a:p>
            <a:pPr>
              <a:buNone/>
            </a:pPr>
            <a:r>
              <a:rPr lang="en-US" sz="2800" smtClean="0">
                <a:solidFill>
                  <a:schemeClr val="bg1"/>
                </a:solidFill>
              </a:rPr>
              <a:t> If so, RN can and should report to someone in a position to do something -- Dept. of Motor Vehicles or a relative. </a:t>
            </a:r>
          </a:p>
          <a:p>
            <a:pPr>
              <a:buNone/>
            </a:pPr>
            <a:r>
              <a:rPr lang="en-US" sz="2800" smtClean="0">
                <a:solidFill>
                  <a:schemeClr val="bg1"/>
                </a:solidFill>
              </a:rPr>
              <a:t>If not, it would be a HIPAA violation to disclose. </a:t>
            </a:r>
          </a:p>
          <a:p>
            <a:pPr>
              <a:buNone/>
            </a:pPr>
            <a:r>
              <a:rPr lang="en-US" sz="2800" smtClean="0">
                <a:solidFill>
                  <a:schemeClr val="bg1"/>
                </a:solidFill>
              </a:rPr>
              <a:t>Best practice -- have a frank discussion with pt.</a:t>
            </a:r>
          </a:p>
          <a:p>
            <a:pPr>
              <a:buNone/>
            </a:pPr>
            <a:r>
              <a:rPr lang="en-US" sz="2000" smtClean="0">
                <a:solidFill>
                  <a:schemeClr val="bg1"/>
                </a:solidFill>
              </a:rPr>
              <a:t>Source:</a:t>
            </a:r>
          </a:p>
          <a:p>
            <a:pPr>
              <a:buNone/>
            </a:pPr>
            <a:r>
              <a:rPr lang="en-US" sz="2000" smtClean="0">
                <a:solidFill>
                  <a:schemeClr val="bg1"/>
                </a:solidFill>
              </a:rPr>
              <a:t>www.hhs.gov/ocr/privacy/hipaa/understanding/special/mhguidance.html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HIPAA Q&amp;A #2</a:t>
            </a:r>
            <a:endParaRPr lang="en-US">
              <a:solidFill>
                <a:srgbClr val="FFFF00"/>
              </a:solidFill>
            </a:endParaRPr>
          </a:p>
        </p:txBody>
      </p:sp>
      <p:sp>
        <p:nvSpPr>
          <p:cNvPr id="3" name="Content Placeholder 2"/>
          <p:cNvSpPr>
            <a:spLocks noGrp="1"/>
          </p:cNvSpPr>
          <p:nvPr>
            <p:ph idx="1"/>
          </p:nvPr>
        </p:nvSpPr>
        <p:spPr/>
        <p:txBody>
          <a:bodyPr/>
          <a:lstStyle/>
          <a:p>
            <a:pPr>
              <a:buNone/>
            </a:pPr>
            <a:r>
              <a:rPr lang="en-US" smtClean="0">
                <a:solidFill>
                  <a:schemeClr val="bg1"/>
                </a:solidFill>
              </a:rPr>
              <a:t>Q: A patient, an RN, came into the ER having overdosed. She has a substance abuse problem. Can I/should I notify the Board of Nursing?</a:t>
            </a:r>
          </a:p>
          <a:p>
            <a:pPr>
              <a:buNone/>
            </a:pPr>
            <a:r>
              <a:rPr lang="en-US" smtClean="0">
                <a:solidFill>
                  <a:schemeClr val="bg1"/>
                </a:solidFill>
              </a:rPr>
              <a:t>A: No, that would be a HIPAA violation.</a:t>
            </a:r>
          </a:p>
          <a:p>
            <a:pPr>
              <a:buNone/>
            </a:pPr>
            <a:r>
              <a:rPr lang="en-US" smtClean="0">
                <a:solidFill>
                  <a:schemeClr val="bg1"/>
                </a:solidFill>
              </a:rPr>
              <a:t>	</a:t>
            </a:r>
          </a:p>
          <a:p>
            <a:pPr>
              <a:buNone/>
            </a:pPr>
            <a:r>
              <a:rPr lang="en-US" sz="2400" smtClean="0">
                <a:solidFill>
                  <a:schemeClr val="bg1"/>
                </a:solidFill>
              </a:rPr>
              <a:t>	</a:t>
            </a:r>
            <a:r>
              <a:rPr lang="en-US" sz="2000" smtClean="0">
                <a:solidFill>
                  <a:schemeClr val="bg1"/>
                </a:solidFill>
              </a:rPr>
              <a:t>Example resource (Texas): http://www.bne.state.tx.us/faq_nursing_practice.asp#t8</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228600"/>
            <a:ext cx="8153400" cy="1189038"/>
          </a:xfrm>
        </p:spPr>
        <p:txBody>
          <a:bodyPr/>
          <a:lstStyle/>
          <a:p>
            <a:pPr eaLnBrk="1" hangingPunct="1"/>
            <a:r>
              <a:rPr lang="en-US" sz="3600" smtClean="0">
                <a:solidFill>
                  <a:srgbClr val="FFFF00"/>
                </a:solidFill>
              </a:rPr>
              <a:t/>
            </a:r>
            <a:br>
              <a:rPr lang="en-US" sz="3600" smtClean="0">
                <a:solidFill>
                  <a:srgbClr val="FFFF00"/>
                </a:solidFill>
              </a:rPr>
            </a:br>
            <a:r>
              <a:rPr lang="en-US" sz="3600" smtClean="0">
                <a:solidFill>
                  <a:srgbClr val="FFFF00"/>
                </a:solidFill>
              </a:rPr>
              <a:t/>
            </a:r>
            <a:br>
              <a:rPr lang="en-US" sz="3600" smtClean="0">
                <a:solidFill>
                  <a:srgbClr val="FFFF00"/>
                </a:solidFill>
              </a:rPr>
            </a:br>
            <a:r>
              <a:rPr lang="en-US" sz="3600" smtClean="0">
                <a:solidFill>
                  <a:srgbClr val="FFFF00"/>
                </a:solidFill>
              </a:rPr>
              <a:t>Q&amp;A #3: Balance of RN's responsibility for patient safety vs. institutional financial concerns</a:t>
            </a:r>
            <a:r>
              <a:rPr lang="en-US" smtClean="0">
                <a:solidFill>
                  <a:schemeClr val="bg1"/>
                </a:solidFill>
              </a:rPr>
              <a:t/>
            </a:r>
            <a:br>
              <a:rPr lang="en-US" smtClean="0">
                <a:solidFill>
                  <a:schemeClr val="bg1"/>
                </a:solidFill>
              </a:rPr>
            </a:br>
            <a:endParaRPr lang="en-US" smtClean="0">
              <a:solidFill>
                <a:srgbClr val="FFFF00"/>
              </a:solidFill>
            </a:endParaRPr>
          </a:p>
        </p:txBody>
      </p:sp>
      <p:sp>
        <p:nvSpPr>
          <p:cNvPr id="5123" name="Content Placeholder 2"/>
          <p:cNvSpPr>
            <a:spLocks noGrp="1"/>
          </p:cNvSpPr>
          <p:nvPr>
            <p:ph idx="1"/>
          </p:nvPr>
        </p:nvSpPr>
        <p:spPr>
          <a:xfrm>
            <a:off x="381000" y="2133600"/>
            <a:ext cx="8229600" cy="3992563"/>
          </a:xfrm>
        </p:spPr>
        <p:txBody>
          <a:bodyPr/>
          <a:lstStyle/>
          <a:p>
            <a:pPr eaLnBrk="1" hangingPunct="1">
              <a:buFont typeface="Arial" charset="0"/>
              <a:buNone/>
            </a:pPr>
            <a:r>
              <a:rPr lang="en-US" smtClean="0">
                <a:solidFill>
                  <a:schemeClr val="bg1"/>
                </a:solidFill>
              </a:rPr>
              <a:t>Q: "I work as an RN at a hospital crisis unit. At night, the staffing is 1 nurse and 1 aide for 8 beds. I have concerns regarding the staffing for and safety of the type of patients being admitted. Some of these clients are psychotic, homicidal and suicidal with plans...."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pPr eaLnBrk="1" hangingPunct="1">
              <a:buFont typeface="Arial" charset="0"/>
              <a:buNone/>
            </a:pPr>
            <a:r>
              <a:rPr lang="en-US" smtClean="0">
                <a:solidFill>
                  <a:schemeClr val="bg1"/>
                </a:solidFill>
              </a:rPr>
              <a:t>"The  unit is on the ground floor, not locked.  Patients 'contract for safety.' We have had patients who have walked  out of the unit into traffic. I do not feel safe and have told my supervisors my concerns. I have been a psychiatric nurse for 20 years and have seen what can happen even in a locked unit with many staff. Is this legal?"</a:t>
            </a:r>
            <a:endParaRPr lang="en-US" smtClean="0"/>
          </a:p>
        </p:txBody>
      </p:sp>
    </p:spTree>
  </p:cSld>
  <p:clrMapOvr>
    <a:masterClrMapping/>
  </p:clrMapOvr>
</p:sld>
</file>

<file path=ppt/theme/theme1.xml><?xml version="1.0" encoding="utf-8"?>
<a:theme xmlns:a="http://schemas.openxmlformats.org/drawingml/2006/main" name="Office Theme">
  <a:themeElements>
    <a:clrScheme name="Custom 16">
      <a:dk1>
        <a:srgbClr val="000000"/>
      </a:dk1>
      <a:lt1>
        <a:srgbClr val="FFFFFF"/>
      </a:lt1>
      <a:dk2>
        <a:srgbClr val="0000FF"/>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TotalTime>
  <Words>2567</Words>
  <Application>Microsoft Office PowerPoint</Application>
  <PresentationFormat>On-screen Show (4:3)</PresentationFormat>
  <Paragraphs>226</Paragraphs>
  <Slides>49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Office Theme</vt:lpstr>
      <vt:lpstr>Acrobat Document</vt:lpstr>
      <vt:lpstr>Legal issues keeping nurses awake at night: How, what and when to advise them</vt:lpstr>
      <vt:lpstr>Objectives</vt:lpstr>
      <vt:lpstr>Categories of legal dilemmas RNs face (in my experience)</vt:lpstr>
      <vt:lpstr>Nurse/attorney's concerns</vt:lpstr>
      <vt:lpstr>    This talk provides some frequently asked questions and very brief answers Disclaimer: This content is meant to facilitate discussion and help the nurse attorney decide how much to get involved. It is not meant to provide  complete and  definitive answers to the example questions.</vt:lpstr>
      <vt:lpstr>HIPPA Q&amp;A #1</vt:lpstr>
      <vt:lpstr>HIPAA Q&amp;A #2</vt:lpstr>
      <vt:lpstr>  Q&amp;A #3: Balance of RN's responsibility for patient safety vs. institutional financial concerns </vt:lpstr>
      <vt:lpstr>Slide 9</vt:lpstr>
      <vt:lpstr>Legal issues</vt:lpstr>
      <vt:lpstr>Nurses' responsibility for patient safety under NPA</vt:lpstr>
      <vt:lpstr>Minimum staffing </vt:lpstr>
      <vt:lpstr>Requirements for crisis unit</vt:lpstr>
      <vt:lpstr>My Answer </vt:lpstr>
      <vt:lpstr>Q&amp;A #4: Wage and Hour</vt:lpstr>
      <vt:lpstr>Q&amp;A #5:Wage &amp; Hour becomes risk management issue</vt:lpstr>
      <vt:lpstr>Slide 17</vt:lpstr>
      <vt:lpstr>Slide 18</vt:lpstr>
      <vt:lpstr>Legal tensions in questions 4 &amp; 5 </vt:lpstr>
      <vt:lpstr>Slide 20</vt:lpstr>
      <vt:lpstr>Federal wage-hour laws</vt:lpstr>
      <vt:lpstr>Unauthorized hours worked</vt:lpstr>
      <vt:lpstr>Example from Dept. of Labor</vt:lpstr>
      <vt:lpstr>Working off the clock - CO regs</vt:lpstr>
      <vt:lpstr>Is late charting a breach of standard of care?</vt:lpstr>
      <vt:lpstr>Answer to questions 4 &amp; 5: What to do?</vt:lpstr>
      <vt:lpstr>What to do?</vt:lpstr>
      <vt:lpstr>Q&amp;A #6: Scope of Practice </vt:lpstr>
      <vt:lpstr>Q&amp;A #7: Scope of Practice</vt:lpstr>
      <vt:lpstr>Legal tensions in these questions</vt:lpstr>
      <vt:lpstr>RN scope of practice in CO</vt:lpstr>
      <vt:lpstr>RN Scope of Practice in CO</vt:lpstr>
      <vt:lpstr>Slide 33</vt:lpstr>
      <vt:lpstr>Answer to Questions 6 and 7</vt:lpstr>
      <vt:lpstr>Law on standing orders</vt:lpstr>
      <vt:lpstr>What to do?</vt:lpstr>
      <vt:lpstr> Q&amp;A # 8: Erroneous billing (APNs) </vt:lpstr>
      <vt:lpstr>Q&amp;A #8: Erroneous billing (APNs)</vt:lpstr>
      <vt:lpstr> Q&amp;A #9: Contract mistakes (ANPs) </vt:lpstr>
      <vt:lpstr>Q&amp;A #10: Prescribing problems (APNs)</vt:lpstr>
      <vt:lpstr>Prescribing problems (APNs)</vt:lpstr>
      <vt:lpstr>4 A's </vt:lpstr>
      <vt:lpstr>Slide 43</vt:lpstr>
      <vt:lpstr>Question #10: What to do?</vt:lpstr>
      <vt:lpstr>To summarize the nurses' and nurse attorneys' dilemma</vt:lpstr>
      <vt:lpstr>Practical considerations for the nurse-attorney</vt:lpstr>
      <vt:lpstr>Where can I (the attorney) be effective?</vt:lpstr>
      <vt:lpstr>Thank you for coming!</vt:lpstr>
      <vt:lpstr>Resources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keeping nurses awake at night</dc:title>
  <dc:creator>carolyn buppert</dc:creator>
  <cp:lastModifiedBy>carolyn buppert</cp:lastModifiedBy>
  <cp:revision>42</cp:revision>
  <dcterms:created xsi:type="dcterms:W3CDTF">2014-01-02T18:08:01Z</dcterms:created>
  <dcterms:modified xsi:type="dcterms:W3CDTF">2014-09-02T17:36:36Z</dcterms:modified>
</cp:coreProperties>
</file>