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00" r:id="rId1"/>
  </p:sldMasterIdLst>
  <p:sldIdLst>
    <p:sldId id="256" r:id="rId2"/>
    <p:sldId id="258" r:id="rId3"/>
    <p:sldId id="257" r:id="rId4"/>
    <p:sldId id="259" r:id="rId5"/>
    <p:sldId id="260" r:id="rId6"/>
    <p:sldId id="261" r:id="rId7"/>
    <p:sldId id="262" r:id="rId8"/>
    <p:sldId id="263" r:id="rId9"/>
    <p:sldId id="264" r:id="rId10"/>
    <p:sldId id="265" r:id="rId11"/>
    <p:sldId id="278" r:id="rId12"/>
    <p:sldId id="269" r:id="rId13"/>
    <p:sldId id="268" r:id="rId14"/>
    <p:sldId id="267" r:id="rId15"/>
    <p:sldId id="271" r:id="rId16"/>
    <p:sldId id="272" r:id="rId17"/>
    <p:sldId id="276" r:id="rId18"/>
    <p:sldId id="277" r:id="rId19"/>
    <p:sldId id="273" r:id="rId20"/>
    <p:sldId id="275" r:id="rId21"/>
    <p:sldId id="279" r:id="rId22"/>
    <p:sldId id="274" r:id="rId23"/>
    <p:sldId id="280" r:id="rId24"/>
    <p:sldId id="281" r:id="rId25"/>
    <p:sldId id="28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A64FEA-B1E3-9E40-B2F6-D354D83103A9}">
          <p14:sldIdLst>
            <p14:sldId id="256"/>
            <p14:sldId id="258"/>
            <p14:sldId id="257"/>
            <p14:sldId id="259"/>
            <p14:sldId id="260"/>
          </p14:sldIdLst>
        </p14:section>
        <p14:section name="Untitled Section" id="{862AAB4C-D248-B54B-A266-99D7B931C9C8}">
          <p14:sldIdLst>
            <p14:sldId id="261"/>
            <p14:sldId id="262"/>
            <p14:sldId id="263"/>
            <p14:sldId id="264"/>
            <p14:sldId id="265"/>
            <p14:sldId id="278"/>
            <p14:sldId id="269"/>
            <p14:sldId id="268"/>
            <p14:sldId id="267"/>
            <p14:sldId id="271"/>
            <p14:sldId id="272"/>
            <p14:sldId id="276"/>
            <p14:sldId id="277"/>
            <p14:sldId id="273"/>
            <p14:sldId id="275"/>
            <p14:sldId id="279"/>
            <p14:sldId id="274"/>
            <p14:sldId id="280"/>
            <p14:sldId id="281"/>
            <p14:sldId id="2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28" autoAdjust="0"/>
  </p:normalViewPr>
  <p:slideViewPr>
    <p:cSldViewPr snapToGrid="0" snapToObjects="1">
      <p:cViewPr varScale="1">
        <p:scale>
          <a:sx n="107" d="100"/>
          <a:sy n="107" d="100"/>
        </p:scale>
        <p:origin x="-163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D140825E-4A15-4D39-8176-1F07E904CB30}" type="datetimeFigureOut">
              <a:rPr lang="en-US" smtClean="0"/>
              <a:t>10/9/2014</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499BC94-6BB1-6D4D-92D0-DFB6BE990DE8}"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CF01A-C9B2-0244-95A3-611F01DF00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499BC94-6BB1-6D4D-92D0-DFB6BE990DE8}"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CF01A-C9B2-0244-95A3-611F01DF003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499BC94-6BB1-6D4D-92D0-DFB6BE990DE8}"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CF01A-C9B2-0244-95A3-611F01DF00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499BC94-6BB1-6D4D-92D0-DFB6BE990DE8}"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CF01A-C9B2-0244-95A3-611F01DF003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499BC94-6BB1-6D4D-92D0-DFB6BE990DE8}"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CF01A-C9B2-0244-95A3-611F01DF003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499BC94-6BB1-6D4D-92D0-DFB6BE990DE8}" type="datetimeFigureOut">
              <a:rPr lang="en-US" smtClean="0"/>
              <a:t>10/9/2014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4CF01A-C9B2-0244-95A3-611F01DF003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499BC94-6BB1-6D4D-92D0-DFB6BE990DE8}" type="datetimeFigureOut">
              <a:rPr lang="en-US" smtClean="0"/>
              <a:t>10/9/2014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4CF01A-C9B2-0244-95A3-611F01DF00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499BC94-6BB1-6D4D-92D0-DFB6BE990DE8}" type="datetimeFigureOut">
              <a:rPr lang="en-US" smtClean="0"/>
              <a:t>10/9/2014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4CF01A-C9B2-0244-95A3-611F01DF00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99BC94-6BB1-6D4D-92D0-DFB6BE990DE8}"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499BC94-6BB1-6D4D-92D0-DFB6BE990DE8}"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CF01A-C9B2-0244-95A3-611F01DF003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1499BC94-6BB1-6D4D-92D0-DFB6BE990DE8}" type="datetimeFigureOut">
              <a:rPr lang="en-US" smtClean="0"/>
              <a:t>10/9/2014</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64CF01A-C9B2-0244-95A3-611F01DF003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299849"/>
            <a:ext cx="7086600" cy="1847850"/>
          </a:xfrm>
        </p:spPr>
        <p:txBody>
          <a:bodyPr>
            <a:normAutofit/>
          </a:bodyPr>
          <a:lstStyle/>
          <a:p>
            <a:r>
              <a:rPr lang="en-US" sz="4000" dirty="0" smtClean="0"/>
              <a:t>Through Scrooge’s Eyes: </a:t>
            </a:r>
            <a:br>
              <a:rPr lang="en-US" sz="4000" dirty="0" smtClean="0"/>
            </a:br>
            <a:r>
              <a:rPr lang="en-US" sz="2800" i="1" dirty="0" smtClean="0"/>
              <a:t>The Past, Present, and Future of Medical Cannabis Programs &amp; Patient Rights</a:t>
            </a:r>
            <a:endParaRPr lang="en-US" sz="2800" i="1" dirty="0"/>
          </a:p>
        </p:txBody>
      </p:sp>
      <p:sp>
        <p:nvSpPr>
          <p:cNvPr id="3" name="Subtitle 2"/>
          <p:cNvSpPr>
            <a:spLocks noGrp="1"/>
          </p:cNvSpPr>
          <p:nvPr>
            <p:ph type="subTitle" idx="1"/>
          </p:nvPr>
        </p:nvSpPr>
        <p:spPr>
          <a:xfrm>
            <a:off x="1371600" y="3666565"/>
            <a:ext cx="7086600" cy="2106162"/>
          </a:xfrm>
        </p:spPr>
        <p:txBody>
          <a:bodyPr>
            <a:normAutofit fontScale="25000" lnSpcReduction="20000"/>
          </a:bodyPr>
          <a:lstStyle/>
          <a:p>
            <a:pPr algn="l"/>
            <a:r>
              <a:rPr lang="en-US" sz="7200" dirty="0" smtClean="0"/>
              <a:t>Marc </a:t>
            </a:r>
            <a:r>
              <a:rPr lang="en-US" sz="7200" dirty="0"/>
              <a:t>Lowry</a:t>
            </a:r>
          </a:p>
          <a:p>
            <a:pPr algn="l"/>
            <a:endParaRPr lang="en-US" sz="7200" dirty="0"/>
          </a:p>
          <a:p>
            <a:pPr algn="l"/>
            <a:r>
              <a:rPr lang="en-US" sz="7200" dirty="0"/>
              <a:t>ROTHSTEIN, DONATELLI, HUGHES,</a:t>
            </a:r>
          </a:p>
          <a:p>
            <a:pPr algn="l"/>
            <a:r>
              <a:rPr lang="en-US" sz="7200" dirty="0"/>
              <a:t>   DAHLSTROM, SCHOENBURG &amp; BIENVENU, LLP</a:t>
            </a:r>
          </a:p>
          <a:p>
            <a:pPr algn="l"/>
            <a:r>
              <a:rPr lang="en-US" sz="7200" dirty="0"/>
              <a:t>500 Fourth Street N.W., Suite 400</a:t>
            </a:r>
          </a:p>
          <a:p>
            <a:pPr algn="l"/>
            <a:r>
              <a:rPr lang="en-US" sz="7200" dirty="0"/>
              <a:t>Albuquerque, NM  87102</a:t>
            </a:r>
          </a:p>
          <a:p>
            <a:pPr algn="l"/>
            <a:r>
              <a:rPr lang="en-US" sz="7200" dirty="0"/>
              <a:t>(505) 243-</a:t>
            </a:r>
            <a:r>
              <a:rPr lang="en-US" sz="7200" dirty="0" smtClean="0"/>
              <a:t>1443  </a:t>
            </a:r>
          </a:p>
          <a:p>
            <a:pPr algn="l"/>
            <a:endParaRPr lang="en-US" sz="7200" dirty="0"/>
          </a:p>
          <a:p>
            <a:pPr algn="l"/>
            <a:r>
              <a:rPr lang="en-US" sz="7200" dirty="0" err="1" smtClean="0"/>
              <a:t>mlowry@rothsteinlaw.com</a:t>
            </a:r>
            <a:endParaRPr lang="en-US" sz="7200" dirty="0"/>
          </a:p>
          <a:p>
            <a:pPr algn="l"/>
            <a:endParaRPr lang="en-US" sz="7200" dirty="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4225738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Federal/State Divide</a:t>
            </a:r>
            <a:endParaRPr lang="en-US" dirty="0"/>
          </a:p>
        </p:txBody>
      </p:sp>
      <p:sp>
        <p:nvSpPr>
          <p:cNvPr id="3" name="Content Placeholder 2"/>
          <p:cNvSpPr>
            <a:spLocks noGrp="1"/>
          </p:cNvSpPr>
          <p:nvPr>
            <p:ph idx="1"/>
          </p:nvPr>
        </p:nvSpPr>
        <p:spPr/>
        <p:txBody>
          <a:bodyPr>
            <a:normAutofit lnSpcReduction="10000"/>
          </a:bodyPr>
          <a:lstStyle/>
          <a:p>
            <a:r>
              <a:rPr lang="en-US" b="1" i="1" dirty="0" smtClean="0"/>
              <a:t>United States v. Oakland Cannabis Buyers’ Coop</a:t>
            </a:r>
            <a:r>
              <a:rPr lang="en-US" dirty="0" smtClean="0"/>
              <a:t>,        532 U.S. 483 (2001) (holding that medical necessity cannot be a defense to the distribution of medical cannabis)</a:t>
            </a:r>
          </a:p>
          <a:p>
            <a:r>
              <a:rPr lang="en-US" b="1" i="1" dirty="0" smtClean="0"/>
              <a:t>Conant v. Walters</a:t>
            </a:r>
            <a:r>
              <a:rPr lang="en-US" dirty="0" smtClean="0"/>
              <a:t>,                                                             309 F.3d 629 (9th Cir. 2002) (prohibiting the DOJ from interfering with medical advice to patients on suitability of medical cannabis)</a:t>
            </a:r>
          </a:p>
          <a:p>
            <a:r>
              <a:rPr lang="en-US" b="1" i="1" dirty="0" smtClean="0"/>
              <a:t>Gonzales v. </a:t>
            </a:r>
            <a:r>
              <a:rPr lang="en-US" b="1" i="1" dirty="0" err="1" smtClean="0"/>
              <a:t>Raich</a:t>
            </a:r>
            <a:r>
              <a:rPr lang="en-US" dirty="0" smtClean="0"/>
              <a:t>,                                                                545 U.S. 1 (2005) (upholding the federal right to seize medical cannabis plants at a patient’s home)</a:t>
            </a:r>
          </a:p>
          <a:p>
            <a:endParaRPr lang="en-US" dirty="0"/>
          </a:p>
        </p:txBody>
      </p:sp>
    </p:spTree>
    <p:extLst>
      <p:ext uri="{BB962C8B-B14F-4D97-AF65-F5344CB8AC3E}">
        <p14:creationId xmlns:p14="http://schemas.microsoft.com/office/powerpoint/2010/main" val="966595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Practice Tips</a:t>
            </a:r>
            <a:endParaRPr lang="en-US" dirty="0"/>
          </a:p>
        </p:txBody>
      </p:sp>
      <p:sp>
        <p:nvSpPr>
          <p:cNvPr id="5" name="Text Placeholder 4"/>
          <p:cNvSpPr>
            <a:spLocks noGrp="1"/>
          </p:cNvSpPr>
          <p:nvPr>
            <p:ph type="body" idx="1"/>
          </p:nvPr>
        </p:nvSpPr>
        <p:spPr/>
        <p:txBody>
          <a:bodyPr/>
          <a:lstStyle/>
          <a:p>
            <a:r>
              <a:rPr lang="en-US" dirty="0" smtClean="0"/>
              <a:t>Ethical Compliance</a:t>
            </a:r>
            <a:endParaRPr lang="en-US" dirty="0"/>
          </a:p>
        </p:txBody>
      </p:sp>
      <p:sp>
        <p:nvSpPr>
          <p:cNvPr id="6" name="Content Placeholder 5"/>
          <p:cNvSpPr>
            <a:spLocks noGrp="1"/>
          </p:cNvSpPr>
          <p:nvPr>
            <p:ph sz="half" idx="2"/>
          </p:nvPr>
        </p:nvSpPr>
        <p:spPr/>
        <p:txBody>
          <a:bodyPr/>
          <a:lstStyle/>
          <a:p>
            <a:r>
              <a:rPr lang="en-US" dirty="0" smtClean="0"/>
              <a:t>Typical Rule:</a:t>
            </a:r>
          </a:p>
          <a:p>
            <a:pPr marL="0" indent="0">
              <a:buNone/>
            </a:pPr>
            <a:r>
              <a:rPr lang="en-US" dirty="0" smtClean="0"/>
              <a:t>A lawyer shall not counsel a client to engage, or assist a client, in conduct that the lawyer knows is criminal.</a:t>
            </a:r>
          </a:p>
          <a:p>
            <a:pPr marL="0" indent="0">
              <a:buNone/>
            </a:pPr>
            <a:endParaRPr lang="en-US" dirty="0"/>
          </a:p>
        </p:txBody>
      </p:sp>
      <p:sp>
        <p:nvSpPr>
          <p:cNvPr id="7" name="Text Placeholder 6"/>
          <p:cNvSpPr>
            <a:spLocks noGrp="1"/>
          </p:cNvSpPr>
          <p:nvPr>
            <p:ph type="body" sz="quarter" idx="3"/>
          </p:nvPr>
        </p:nvSpPr>
        <p:spPr/>
        <p:txBody>
          <a:bodyPr/>
          <a:lstStyle/>
          <a:p>
            <a:r>
              <a:rPr lang="en-US" dirty="0" smtClean="0"/>
              <a:t>VA Benefits</a:t>
            </a:r>
            <a:endParaRPr lang="en-US" dirty="0"/>
          </a:p>
        </p:txBody>
      </p:sp>
      <p:sp>
        <p:nvSpPr>
          <p:cNvPr id="8" name="Content Placeholder 7"/>
          <p:cNvSpPr>
            <a:spLocks noGrp="1"/>
          </p:cNvSpPr>
          <p:nvPr>
            <p:ph sz="quarter" idx="4"/>
          </p:nvPr>
        </p:nvSpPr>
        <p:spPr/>
        <p:txBody>
          <a:bodyPr/>
          <a:lstStyle/>
          <a:p>
            <a:r>
              <a:rPr lang="en-US" dirty="0" smtClean="0"/>
              <a:t>By federal directive, VA physicians cannot assist veterans with completing paperwork for State programs,</a:t>
            </a:r>
            <a:r>
              <a:rPr lang="en-US" dirty="0"/>
              <a:t> </a:t>
            </a:r>
            <a:r>
              <a:rPr lang="en-US" dirty="0" smtClean="0"/>
              <a:t>but can work with patients who participate in those programs</a:t>
            </a:r>
            <a:endParaRPr lang="en-US" dirty="0"/>
          </a:p>
        </p:txBody>
      </p:sp>
    </p:spTree>
    <p:extLst>
      <p:ext uri="{BB962C8B-B14F-4D97-AF65-F5344CB8AC3E}">
        <p14:creationId xmlns:p14="http://schemas.microsoft.com/office/powerpoint/2010/main" val="58807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circle(in)">
                                      <p:cBhvr>
                                        <p:cTn id="10" dur="300"/>
                                        <p:tgtEl>
                                          <p:spTgt spid="6">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circle(in)">
                                      <p:cBhvr>
                                        <p:cTn id="13" dur="3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8" dur="300"/>
                                        <p:tgtEl>
                                          <p:spTgt spid="8">
                                            <p:txEl>
                                              <p:pRg st="0" end="0"/>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1" dur="3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2003 U.S. Files Patent </a:t>
            </a:r>
            <a:br>
              <a:rPr lang="en-US" dirty="0" smtClean="0"/>
            </a:br>
            <a:r>
              <a:rPr lang="en-US" dirty="0" smtClean="0"/>
              <a:t>on Cannabinoids</a:t>
            </a:r>
            <a:endParaRPr lang="en-US" dirty="0"/>
          </a:p>
        </p:txBody>
      </p:sp>
      <p:sp>
        <p:nvSpPr>
          <p:cNvPr id="3" name="Content Placeholder 2"/>
          <p:cNvSpPr>
            <a:spLocks noGrp="1"/>
          </p:cNvSpPr>
          <p:nvPr>
            <p:ph idx="1"/>
          </p:nvPr>
        </p:nvSpPr>
        <p:spPr/>
        <p:txBody>
          <a:bodyPr>
            <a:normAutofit fontScale="92500"/>
          </a:bodyPr>
          <a:lstStyle/>
          <a:p>
            <a:r>
              <a:rPr lang="en-US" dirty="0" smtClean="0"/>
              <a:t>“Cannabinoids </a:t>
            </a:r>
            <a:r>
              <a:rPr lang="en-US" dirty="0"/>
              <a:t>have been found to have antioxidant properties, unrelated to NMDA receptor antagonism. This new found property makes cannabinoids useful in the treatment and prophylaxis of wide variety of oxidation associated diseases, such as ischemic, age-related, inflammatory and autoimmune diseases. The cannabinoids are found to have particular application as </a:t>
            </a:r>
            <a:r>
              <a:rPr lang="en-US" dirty="0" err="1"/>
              <a:t>neuroprotectants</a:t>
            </a:r>
            <a:r>
              <a:rPr lang="en-US" dirty="0"/>
              <a:t>, for example in limiting neurological damage following ischemic insults, such as stroke and trauma, or in the treatment of neurodegenerative diseases, such as Alzheimer's disease, Parkinson's disease and HIV dementia</a:t>
            </a:r>
            <a:r>
              <a:rPr lang="en-US" dirty="0" smtClean="0"/>
              <a:t>.”</a:t>
            </a:r>
            <a:endParaRPr lang="en-US" dirty="0"/>
          </a:p>
        </p:txBody>
      </p:sp>
    </p:spTree>
    <p:extLst>
      <p:ext uri="{BB962C8B-B14F-4D97-AF65-F5344CB8AC3E}">
        <p14:creationId xmlns:p14="http://schemas.microsoft.com/office/powerpoint/2010/main" val="1689435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of Federal Tolerance</a:t>
            </a:r>
            <a:endParaRPr lang="en-US" dirty="0"/>
          </a:p>
        </p:txBody>
      </p:sp>
      <p:sp>
        <p:nvSpPr>
          <p:cNvPr id="3" name="Content Placeholder 2"/>
          <p:cNvSpPr>
            <a:spLocks noGrp="1"/>
          </p:cNvSpPr>
          <p:nvPr>
            <p:ph idx="1"/>
          </p:nvPr>
        </p:nvSpPr>
        <p:spPr/>
        <p:txBody>
          <a:bodyPr>
            <a:normAutofit lnSpcReduction="10000"/>
          </a:bodyPr>
          <a:lstStyle/>
          <a:p>
            <a:r>
              <a:rPr lang="en-US" dirty="0" smtClean="0"/>
              <a:t>October 19, 2009  Ogden Memo from DOJ</a:t>
            </a:r>
          </a:p>
          <a:p>
            <a:pPr lvl="2"/>
            <a:r>
              <a:rPr lang="en-US" dirty="0" smtClean="0"/>
              <a:t>unlawful possession or unlawful use of firearms;</a:t>
            </a:r>
          </a:p>
          <a:p>
            <a:pPr lvl="2"/>
            <a:r>
              <a:rPr lang="en-US" dirty="0" smtClean="0"/>
              <a:t>violence;</a:t>
            </a:r>
          </a:p>
          <a:p>
            <a:pPr lvl="2"/>
            <a:r>
              <a:rPr lang="en-US" dirty="0" smtClean="0"/>
              <a:t>sales to minors;</a:t>
            </a:r>
          </a:p>
          <a:p>
            <a:pPr lvl="2"/>
            <a:r>
              <a:rPr lang="en-US" dirty="0" smtClean="0"/>
              <a:t>financial and marketing activities inconsistent with the terms, conditions, or purposes of state law, including evidence of money laundering activity and/or financial gains or excessive amounts of cash inconsistent with purported compliance with state or local law;</a:t>
            </a:r>
          </a:p>
          <a:p>
            <a:pPr lvl="2"/>
            <a:r>
              <a:rPr lang="en-US" dirty="0" smtClean="0"/>
              <a:t>amounts of marijuana inconsistent with purported compliance with state or local law;</a:t>
            </a:r>
          </a:p>
          <a:p>
            <a:pPr lvl="2"/>
            <a:r>
              <a:rPr lang="en-US" dirty="0" smtClean="0"/>
              <a:t>illegal possession or sale of other controlled substances; </a:t>
            </a:r>
          </a:p>
          <a:p>
            <a:pPr lvl="2"/>
            <a:r>
              <a:rPr lang="en-US" dirty="0" smtClean="0"/>
              <a:t>ties to other criminal enterprises.</a:t>
            </a:r>
          </a:p>
          <a:p>
            <a:pPr lvl="2"/>
            <a:endParaRPr lang="en-US" dirty="0"/>
          </a:p>
        </p:txBody>
      </p:sp>
    </p:spTree>
    <p:extLst>
      <p:ext uri="{BB962C8B-B14F-4D97-AF65-F5344CB8AC3E}">
        <p14:creationId xmlns:p14="http://schemas.microsoft.com/office/powerpoint/2010/main" val="2241165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d_map3col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325" y="701524"/>
            <a:ext cx="6144961" cy="5474602"/>
          </a:xfrm>
          <a:prstGeom prst="rect">
            <a:avLst/>
          </a:prstGeom>
        </p:spPr>
      </p:pic>
    </p:spTree>
    <p:extLst>
      <p:ext uri="{BB962C8B-B14F-4D97-AF65-F5344CB8AC3E}">
        <p14:creationId xmlns:p14="http://schemas.microsoft.com/office/powerpoint/2010/main" val="4230106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Patients’ Rights</a:t>
            </a:r>
            <a:endParaRPr lang="en-US" dirty="0"/>
          </a:p>
        </p:txBody>
      </p:sp>
      <p:pic>
        <p:nvPicPr>
          <p:cNvPr id="4" name="Content Placeholder 3" descr="Handcuffs.jpg"/>
          <p:cNvPicPr>
            <a:picLocks noGrp="1" noChangeAspect="1"/>
          </p:cNvPicPr>
          <p:nvPr>
            <p:ph idx="1"/>
          </p:nvPr>
        </p:nvPicPr>
        <p:blipFill>
          <a:blip r:embed="rId2">
            <a:extLst>
              <a:ext uri="{28A0092B-C50C-407E-A947-70E740481C1C}">
                <a14:useLocalDpi xmlns:a14="http://schemas.microsoft.com/office/drawing/2010/main" val="0"/>
              </a:ext>
            </a:extLst>
          </a:blip>
          <a:srcRect l="74" r="74"/>
          <a:stretch>
            <a:fillRect/>
          </a:stretch>
        </p:blipFill>
        <p:spPr/>
      </p:pic>
    </p:spTree>
    <p:extLst>
      <p:ext uri="{BB962C8B-B14F-4D97-AF65-F5344CB8AC3E}">
        <p14:creationId xmlns:p14="http://schemas.microsoft.com/office/powerpoint/2010/main" val="2234668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Patient Rights?</a:t>
            </a:r>
            <a:endParaRPr lang="en-US" dirty="0"/>
          </a:p>
        </p:txBody>
      </p:sp>
      <p:sp>
        <p:nvSpPr>
          <p:cNvPr id="3" name="Content Placeholder 2"/>
          <p:cNvSpPr>
            <a:spLocks noGrp="1"/>
          </p:cNvSpPr>
          <p:nvPr>
            <p:ph idx="1"/>
          </p:nvPr>
        </p:nvSpPr>
        <p:spPr/>
        <p:txBody>
          <a:bodyPr/>
          <a:lstStyle/>
          <a:p>
            <a:pPr marL="0" indent="0" algn="ctr">
              <a:buNone/>
            </a:pPr>
            <a:r>
              <a:rPr lang="en-US" sz="3200" dirty="0"/>
              <a:t>What About Other Rights</a:t>
            </a:r>
            <a:r>
              <a:rPr lang="en-US" sz="3200" dirty="0" smtClean="0"/>
              <a:t>?</a:t>
            </a:r>
          </a:p>
          <a:p>
            <a:pPr marL="0" indent="0" algn="ctr">
              <a:buNone/>
            </a:pPr>
            <a:endParaRPr lang="en-US" sz="1600" dirty="0"/>
          </a:p>
          <a:p>
            <a:pPr lvl="1"/>
            <a:r>
              <a:rPr lang="en-US" sz="3200" dirty="0"/>
              <a:t>Right to </a:t>
            </a:r>
            <a:r>
              <a:rPr lang="en-US" sz="3200" dirty="0" smtClean="0"/>
              <a:t>Transport Medicine</a:t>
            </a:r>
          </a:p>
          <a:p>
            <a:pPr lvl="1"/>
            <a:endParaRPr lang="en-US" sz="3200" dirty="0"/>
          </a:p>
          <a:p>
            <a:pPr lvl="1"/>
            <a:r>
              <a:rPr lang="en-US" sz="3200" dirty="0"/>
              <a:t>Workplace </a:t>
            </a:r>
            <a:r>
              <a:rPr lang="en-US" sz="3200" dirty="0" smtClean="0"/>
              <a:t>Rights</a:t>
            </a:r>
          </a:p>
          <a:p>
            <a:pPr lvl="1"/>
            <a:endParaRPr lang="en-US" sz="3200" dirty="0"/>
          </a:p>
          <a:p>
            <a:pPr lvl="1"/>
            <a:r>
              <a:rPr lang="en-US" sz="3200" dirty="0"/>
              <a:t>Insurance </a:t>
            </a:r>
            <a:r>
              <a:rPr lang="en-US" sz="3200" dirty="0" smtClean="0"/>
              <a:t>Coverage</a:t>
            </a:r>
            <a:endParaRPr lang="en-US" sz="3200" dirty="0"/>
          </a:p>
          <a:p>
            <a:endParaRPr lang="en-US" dirty="0"/>
          </a:p>
        </p:txBody>
      </p:sp>
    </p:spTree>
    <p:extLst>
      <p:ext uri="{BB962C8B-B14F-4D97-AF65-F5344CB8AC3E}">
        <p14:creationId xmlns:p14="http://schemas.microsoft.com/office/powerpoint/2010/main" val="4202005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272339" cy="1442887"/>
          </a:xfrm>
        </p:spPr>
        <p:txBody>
          <a:bodyPr/>
          <a:lstStyle/>
          <a:p>
            <a:pPr>
              <a:lnSpc>
                <a:spcPts val="2900"/>
              </a:lnSpc>
            </a:pPr>
            <a:r>
              <a:rPr lang="en-US" dirty="0" smtClean="0"/>
              <a:t>Charlotte’s Web</a:t>
            </a:r>
            <a:br>
              <a:rPr lang="en-US" dirty="0" smtClean="0"/>
            </a:br>
            <a:r>
              <a:rPr lang="en-US" sz="1800" dirty="0" smtClean="0"/>
              <a:t>Unique </a:t>
            </a:r>
            <a:r>
              <a:rPr lang="en-US" sz="1800" dirty="0"/>
              <a:t>strain of high CBN, </a:t>
            </a:r>
            <a:r>
              <a:rPr lang="en-US" sz="1800" dirty="0" smtClean="0"/>
              <a:t>low </a:t>
            </a:r>
            <a:r>
              <a:rPr lang="en-US" sz="1800" dirty="0"/>
              <a:t>THC medicine</a:t>
            </a:r>
            <a:br>
              <a:rPr lang="en-US" sz="1800" dirty="0"/>
            </a:br>
            <a:r>
              <a:rPr lang="en-US" sz="1800" dirty="0"/>
              <a:t>Historically, families move to Colorado to have children </a:t>
            </a:r>
            <a:r>
              <a:rPr lang="en-US" sz="1800" dirty="0" smtClean="0"/>
              <a:t>treated</a:t>
            </a:r>
            <a:endParaRPr lang="en-US" sz="1800" dirty="0"/>
          </a:p>
        </p:txBody>
      </p:sp>
      <p:pic>
        <p:nvPicPr>
          <p:cNvPr id="7" name="Content Placeholder 6" descr="Charlotte Ill.jpg"/>
          <p:cNvPicPr>
            <a:picLocks noGrp="1" noChangeAspect="1"/>
          </p:cNvPicPr>
          <p:nvPr>
            <p:ph sz="half" idx="1"/>
          </p:nvPr>
        </p:nvPicPr>
        <p:blipFill>
          <a:blip r:embed="rId2">
            <a:extLst>
              <a:ext uri="{28A0092B-C50C-407E-A947-70E740481C1C}">
                <a14:useLocalDpi xmlns:a14="http://schemas.microsoft.com/office/drawing/2010/main" val="0"/>
              </a:ext>
            </a:extLst>
          </a:blip>
          <a:srcRect t="20000" b="20000"/>
          <a:stretch>
            <a:fillRect/>
          </a:stretch>
        </p:blipFill>
        <p:spPr>
          <a:xfrm>
            <a:off x="1089025" y="1984375"/>
            <a:ext cx="3429000" cy="3657600"/>
          </a:xfrm>
        </p:spPr>
      </p:pic>
      <p:pic>
        <p:nvPicPr>
          <p:cNvPr id="5" name="Content Placeholder 4" descr="Charlotte Healthy.jpg"/>
          <p:cNvPicPr>
            <a:picLocks noGrp="1" noChangeAspect="1"/>
          </p:cNvPicPr>
          <p:nvPr>
            <p:ph sz="half" idx="2"/>
          </p:nvPr>
        </p:nvPicPr>
        <p:blipFill>
          <a:blip r:embed="rId3">
            <a:extLst>
              <a:ext uri="{28A0092B-C50C-407E-A947-70E740481C1C}">
                <a14:useLocalDpi xmlns:a14="http://schemas.microsoft.com/office/drawing/2010/main" val="0"/>
              </a:ext>
            </a:extLst>
          </a:blip>
          <a:srcRect t="10000" b="10000"/>
          <a:stretch>
            <a:fillRect/>
          </a:stretch>
        </p:blipFill>
        <p:spPr>
          <a:xfrm>
            <a:off x="4932363" y="1984375"/>
            <a:ext cx="3429000" cy="3657600"/>
          </a:xfrm>
        </p:spPr>
      </p:pic>
    </p:spTree>
    <p:extLst>
      <p:ext uri="{BB962C8B-B14F-4D97-AF65-F5344CB8AC3E}">
        <p14:creationId xmlns:p14="http://schemas.microsoft.com/office/powerpoint/2010/main" val="206887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Interstate Transportation?</a:t>
            </a:r>
            <a:endParaRPr lang="en-US" dirty="0"/>
          </a:p>
        </p:txBody>
      </p:sp>
      <p:sp>
        <p:nvSpPr>
          <p:cNvPr id="3" name="Content Placeholder 2"/>
          <p:cNvSpPr>
            <a:spLocks noGrp="1"/>
          </p:cNvSpPr>
          <p:nvPr>
            <p:ph sz="half" idx="1"/>
          </p:nvPr>
        </p:nvSpPr>
        <p:spPr/>
        <p:txBody>
          <a:bodyPr/>
          <a:lstStyle/>
          <a:p>
            <a:r>
              <a:rPr lang="en-US" dirty="0" smtClean="0"/>
              <a:t>5,ooo patients out of state on waiting list for this strain</a:t>
            </a:r>
          </a:p>
          <a:p>
            <a:r>
              <a:rPr lang="en-US" dirty="0" smtClean="0"/>
              <a:t>To meet demand, producers </a:t>
            </a:r>
            <a:r>
              <a:rPr lang="en-US" dirty="0"/>
              <a:t>are reclassifying the medicine as industrial </a:t>
            </a:r>
            <a:r>
              <a:rPr lang="en-US" dirty="0" smtClean="0"/>
              <a:t>hemp</a:t>
            </a:r>
          </a:p>
          <a:p>
            <a:r>
              <a:rPr lang="en-US" dirty="0" smtClean="0"/>
              <a:t>Product has less than 0.3% THC content</a:t>
            </a:r>
            <a:endParaRPr lang="en-US" dirty="0"/>
          </a:p>
          <a:p>
            <a:endParaRPr lang="en-US" dirty="0" smtClean="0"/>
          </a:p>
          <a:p>
            <a:endParaRPr lang="en-US" dirty="0" smtClean="0"/>
          </a:p>
          <a:p>
            <a:pPr marL="0" indent="0">
              <a:buNone/>
            </a:pPr>
            <a:endParaRPr lang="en-US" dirty="0" smtClean="0"/>
          </a:p>
          <a:p>
            <a:endParaRPr lang="en-US" dirty="0"/>
          </a:p>
        </p:txBody>
      </p:sp>
      <p:sp>
        <p:nvSpPr>
          <p:cNvPr id="4" name="Content Placeholder 3"/>
          <p:cNvSpPr>
            <a:spLocks noGrp="1"/>
          </p:cNvSpPr>
          <p:nvPr>
            <p:ph sz="half" idx="2"/>
          </p:nvPr>
        </p:nvSpPr>
        <p:spPr/>
        <p:txBody>
          <a:bodyPr/>
          <a:lstStyle/>
          <a:p>
            <a:endParaRPr lang="en-US" dirty="0" smtClean="0"/>
          </a:p>
          <a:p>
            <a:endParaRPr lang="en-US" dirty="0"/>
          </a:p>
          <a:p>
            <a:r>
              <a:rPr lang="en-US" dirty="0" smtClean="0"/>
              <a:t>Federal reaction unknown</a:t>
            </a:r>
            <a:endParaRPr lang="en-US" dirty="0"/>
          </a:p>
        </p:txBody>
      </p:sp>
    </p:spTree>
    <p:extLst>
      <p:ext uri="{BB962C8B-B14F-4D97-AF65-F5344CB8AC3E}">
        <p14:creationId xmlns:p14="http://schemas.microsoft.com/office/powerpoint/2010/main" val="195413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Rights</a:t>
            </a:r>
            <a:endParaRPr lang="en-US" dirty="0"/>
          </a:p>
        </p:txBody>
      </p:sp>
      <p:sp>
        <p:nvSpPr>
          <p:cNvPr id="3" name="Text Placeholder 2"/>
          <p:cNvSpPr>
            <a:spLocks noGrp="1"/>
          </p:cNvSpPr>
          <p:nvPr>
            <p:ph type="body" idx="1"/>
          </p:nvPr>
        </p:nvSpPr>
        <p:spPr/>
        <p:txBody>
          <a:bodyPr/>
          <a:lstStyle/>
          <a:p>
            <a:r>
              <a:rPr lang="en-US" dirty="0" smtClean="0"/>
              <a:t>Zero Tolerance</a:t>
            </a:r>
            <a:endParaRPr lang="en-US" dirty="0"/>
          </a:p>
        </p:txBody>
      </p:sp>
      <p:sp>
        <p:nvSpPr>
          <p:cNvPr id="4" name="Content Placeholder 3"/>
          <p:cNvSpPr>
            <a:spLocks noGrp="1"/>
          </p:cNvSpPr>
          <p:nvPr>
            <p:ph sz="half" idx="2"/>
          </p:nvPr>
        </p:nvSpPr>
        <p:spPr/>
        <p:txBody>
          <a:bodyPr/>
          <a:lstStyle/>
          <a:p>
            <a:r>
              <a:rPr lang="en-US" dirty="0" smtClean="0"/>
              <a:t>California</a:t>
            </a:r>
          </a:p>
          <a:p>
            <a:r>
              <a:rPr lang="en-US" dirty="0" smtClean="0"/>
              <a:t>Washington</a:t>
            </a:r>
          </a:p>
          <a:p>
            <a:r>
              <a:rPr lang="en-US" dirty="0" smtClean="0"/>
              <a:t>Oregon</a:t>
            </a:r>
          </a:p>
          <a:p>
            <a:r>
              <a:rPr lang="en-US" dirty="0" smtClean="0"/>
              <a:t>Montana</a:t>
            </a:r>
            <a:endParaRPr lang="en-US" dirty="0"/>
          </a:p>
        </p:txBody>
      </p:sp>
      <p:sp>
        <p:nvSpPr>
          <p:cNvPr id="5" name="Text Placeholder 4"/>
          <p:cNvSpPr>
            <a:spLocks noGrp="1"/>
          </p:cNvSpPr>
          <p:nvPr>
            <p:ph type="body" sz="quarter" idx="3"/>
          </p:nvPr>
        </p:nvSpPr>
        <p:spPr/>
        <p:txBody>
          <a:bodyPr/>
          <a:lstStyle/>
          <a:p>
            <a:r>
              <a:rPr lang="en-US" dirty="0" smtClean="0"/>
              <a:t>Employee Protections</a:t>
            </a:r>
            <a:endParaRPr lang="en-US" dirty="0"/>
          </a:p>
        </p:txBody>
      </p:sp>
      <p:sp>
        <p:nvSpPr>
          <p:cNvPr id="6" name="Content Placeholder 5"/>
          <p:cNvSpPr>
            <a:spLocks noGrp="1"/>
          </p:cNvSpPr>
          <p:nvPr>
            <p:ph sz="quarter" idx="4"/>
          </p:nvPr>
        </p:nvSpPr>
        <p:spPr/>
        <p:txBody>
          <a:bodyPr>
            <a:normAutofit fontScale="92500" lnSpcReduction="10000"/>
          </a:bodyPr>
          <a:lstStyle/>
          <a:p>
            <a:r>
              <a:rPr lang="en-US" dirty="0" smtClean="0"/>
              <a:t>Arizona</a:t>
            </a:r>
          </a:p>
          <a:p>
            <a:r>
              <a:rPr lang="en-US" dirty="0" smtClean="0"/>
              <a:t>Connecticut</a:t>
            </a:r>
          </a:p>
          <a:p>
            <a:r>
              <a:rPr lang="en-US" dirty="0" smtClean="0"/>
              <a:t>Delaware</a:t>
            </a:r>
          </a:p>
          <a:p>
            <a:r>
              <a:rPr lang="en-US" dirty="0" smtClean="0"/>
              <a:t>Illinois</a:t>
            </a:r>
          </a:p>
          <a:p>
            <a:r>
              <a:rPr lang="en-US" dirty="0" smtClean="0"/>
              <a:t>Maine</a:t>
            </a:r>
          </a:p>
          <a:p>
            <a:r>
              <a:rPr lang="en-US" dirty="0" smtClean="0"/>
              <a:t>Minnesota</a:t>
            </a:r>
          </a:p>
          <a:p>
            <a:r>
              <a:rPr lang="en-US" dirty="0" smtClean="0"/>
              <a:t>Rhode Island</a:t>
            </a:r>
          </a:p>
          <a:p>
            <a:endParaRPr lang="en-US" dirty="0"/>
          </a:p>
        </p:txBody>
      </p:sp>
    </p:spTree>
    <p:extLst>
      <p:ext uri="{BB962C8B-B14F-4D97-AF65-F5344CB8AC3E}">
        <p14:creationId xmlns:p14="http://schemas.microsoft.com/office/powerpoint/2010/main" val="3811480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History</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The </a:t>
            </a:r>
            <a:r>
              <a:rPr lang="en-US" dirty="0"/>
              <a:t>Illinois Legislature acknowledged that cannabis has an established medical history reaching back </a:t>
            </a:r>
            <a:r>
              <a:rPr lang="en-US" dirty="0" smtClean="0"/>
              <a:t>nearly </a:t>
            </a:r>
            <a:r>
              <a:rPr lang="en-US" dirty="0"/>
              <a:t>5,000 </a:t>
            </a:r>
            <a:r>
              <a:rPr lang="en-US" dirty="0" smtClean="0"/>
              <a:t>years.  			</a:t>
            </a:r>
          </a:p>
          <a:p>
            <a:pPr marL="0" indent="0">
              <a:buNone/>
            </a:pPr>
            <a:r>
              <a:rPr lang="en-US" dirty="0"/>
              <a:t>	</a:t>
            </a:r>
            <a:r>
              <a:rPr lang="en-US" dirty="0" smtClean="0"/>
              <a:t>		410 Ill</a:t>
            </a:r>
            <a:r>
              <a:rPr lang="en-US" dirty="0"/>
              <a:t>. </a:t>
            </a:r>
            <a:r>
              <a:rPr lang="en-US" dirty="0" smtClean="0"/>
              <a:t>Comp. Stat. 130/5 (2014)</a:t>
            </a:r>
            <a:endParaRPr lang="en-US" dirty="0"/>
          </a:p>
          <a:p>
            <a:endParaRPr lang="en-US" dirty="0"/>
          </a:p>
        </p:txBody>
      </p:sp>
    </p:spTree>
    <p:extLst>
      <p:ext uri="{BB962C8B-B14F-4D97-AF65-F5344CB8AC3E}">
        <p14:creationId xmlns:p14="http://schemas.microsoft.com/office/powerpoint/2010/main" val="4353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3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3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marL="685800" indent="-685800">
              <a:buFont typeface="Wingdings" charset="2"/>
              <a:buChar char="u"/>
            </a:pPr>
            <a:r>
              <a:rPr lang="en-US" dirty="0" smtClean="0"/>
              <a:t>Minnesota Example</a:t>
            </a:r>
            <a:endParaRPr lang="en-US" dirty="0"/>
          </a:p>
        </p:txBody>
      </p:sp>
      <p:sp>
        <p:nvSpPr>
          <p:cNvPr id="10" name="Content Placeholder 9"/>
          <p:cNvSpPr>
            <a:spLocks noGrp="1"/>
          </p:cNvSpPr>
          <p:nvPr>
            <p:ph sz="half" idx="1"/>
          </p:nvPr>
        </p:nvSpPr>
        <p:spPr/>
        <p:txBody>
          <a:bodyPr/>
          <a:lstStyle/>
          <a:p>
            <a:r>
              <a:rPr lang="en-US" dirty="0" smtClean="0"/>
              <a:t>Unless the failure to do so would violate federal law or cause an employer to lose a federal benefit, an employer may not discriminate against an individual for:</a:t>
            </a:r>
          </a:p>
          <a:p>
            <a:endParaRPr lang="en-US" dirty="0" smtClean="0"/>
          </a:p>
          <a:p>
            <a:pPr lvl="1"/>
            <a:r>
              <a:rPr lang="en-US" dirty="0" smtClean="0"/>
              <a:t>Being a patient</a:t>
            </a:r>
          </a:p>
          <a:p>
            <a:pPr lvl="1"/>
            <a:r>
              <a:rPr lang="en-US" dirty="0" smtClean="0"/>
              <a:t>Testing positive for cannabis</a:t>
            </a:r>
          </a:p>
          <a:p>
            <a:pPr marL="0" indent="0">
              <a:buNone/>
            </a:pPr>
            <a:endParaRPr lang="en-US" dirty="0" smtClean="0"/>
          </a:p>
          <a:p>
            <a:pPr marL="0" indent="0">
              <a:buNone/>
            </a:pPr>
            <a:endParaRPr lang="en-US" dirty="0" smtClean="0"/>
          </a:p>
          <a:p>
            <a:pPr>
              <a:buFont typeface="Arial"/>
              <a:buChar char="•"/>
            </a:pPr>
            <a:endParaRPr lang="en-US" dirty="0"/>
          </a:p>
        </p:txBody>
      </p:sp>
      <p:sp>
        <p:nvSpPr>
          <p:cNvPr id="11" name="Content Placeholder 10"/>
          <p:cNvSpPr>
            <a:spLocks noGrp="1"/>
          </p:cNvSpPr>
          <p:nvPr>
            <p:ph sz="half" idx="2"/>
          </p:nvPr>
        </p:nvSpPr>
        <p:spPr/>
        <p:txBody>
          <a:bodyPr/>
          <a:lstStyle/>
          <a:p>
            <a:endParaRPr lang="en-US" dirty="0"/>
          </a:p>
          <a:p>
            <a:pPr marL="0" indent="0" algn="ctr">
              <a:buNone/>
            </a:pPr>
            <a:r>
              <a:rPr lang="en-US" b="1" dirty="0" smtClean="0"/>
              <a:t>UNLESS</a:t>
            </a:r>
          </a:p>
          <a:p>
            <a:endParaRPr lang="en-US" dirty="0"/>
          </a:p>
          <a:p>
            <a:r>
              <a:rPr lang="en-US" dirty="0" smtClean="0"/>
              <a:t>Employee was impaired at work</a:t>
            </a:r>
          </a:p>
          <a:p>
            <a:endParaRPr lang="en-US" dirty="0"/>
          </a:p>
          <a:p>
            <a:pPr marL="0" indent="0">
              <a:buNone/>
            </a:pPr>
            <a:r>
              <a:rPr lang="en-US" dirty="0" smtClean="0"/>
              <a:t>Minn. Stat. § 152.32.3(c) (2014)</a:t>
            </a:r>
          </a:p>
          <a:p>
            <a:endParaRPr lang="en-US" dirty="0"/>
          </a:p>
          <a:p>
            <a:endParaRPr lang="en-US" dirty="0" smtClean="0"/>
          </a:p>
        </p:txBody>
      </p:sp>
    </p:spTree>
    <p:extLst>
      <p:ext uri="{BB962C8B-B14F-4D97-AF65-F5344CB8AC3E}">
        <p14:creationId xmlns:p14="http://schemas.microsoft.com/office/powerpoint/2010/main" val="422717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3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8" dur="300"/>
                                        <p:tgtEl>
                                          <p:spTgt spid="11">
                                            <p:txEl>
                                              <p:pRg st="1" end="1"/>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anim calcmode="lin" valueType="num">
                                      <p:cBhvr additive="base">
                                        <p:cTn id="11" dur="3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12" dur="300"/>
                                        <p:tgtEl>
                                          <p:spTgt spid="11">
                                            <p:txEl>
                                              <p:pRg st="3" end="3"/>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anim calcmode="lin" valueType="num">
                                      <p:cBhvr additive="base">
                                        <p:cTn id="15" dur="300"/>
                                        <p:tgtEl>
                                          <p:spTgt spid="11">
                                            <p:txEl>
                                              <p:pRg st="5" end="5"/>
                                            </p:txEl>
                                          </p:spTgt>
                                        </p:tgtEl>
                                        <p:attrNameLst>
                                          <p:attrName>ppt_y</p:attrName>
                                        </p:attrNameLst>
                                      </p:cBhvr>
                                      <p:tavLst>
                                        <p:tav tm="0">
                                          <p:val>
                                            <p:strVal val="#ppt_y+#ppt_h*1.125000"/>
                                          </p:val>
                                        </p:tav>
                                        <p:tav tm="100000">
                                          <p:val>
                                            <p:strVal val="#ppt_y"/>
                                          </p:val>
                                        </p:tav>
                                      </p:tavLst>
                                    </p:anim>
                                    <p:animEffect transition="in" filter="wipe(up)">
                                      <p:cBhvr>
                                        <p:cTn id="16" dur="3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Workplace Impairment?</a:t>
            </a:r>
            <a:endParaRPr lang="en-US" dirty="0"/>
          </a:p>
        </p:txBody>
      </p:sp>
      <p:sp>
        <p:nvSpPr>
          <p:cNvPr id="5" name="Content Placeholder 4"/>
          <p:cNvSpPr>
            <a:spLocks noGrp="1"/>
          </p:cNvSpPr>
          <p:nvPr>
            <p:ph idx="1"/>
          </p:nvPr>
        </p:nvSpPr>
        <p:spPr/>
        <p:txBody>
          <a:bodyPr/>
          <a:lstStyle/>
          <a:p>
            <a:r>
              <a:rPr lang="en-US" dirty="0" smtClean="0"/>
              <a:t>Most states have no definition for impairment</a:t>
            </a:r>
            <a:endParaRPr lang="en-US" dirty="0"/>
          </a:p>
          <a:p>
            <a:r>
              <a:rPr lang="en-US" dirty="0" smtClean="0"/>
              <a:t>Illinois Definition:</a:t>
            </a:r>
          </a:p>
          <a:p>
            <a:pPr marL="282575" lvl="1" indent="0">
              <a:buNone/>
            </a:pPr>
            <a:r>
              <a:rPr lang="en-US" dirty="0"/>
              <a:t>	</a:t>
            </a:r>
            <a:r>
              <a:rPr lang="en-US" dirty="0" smtClean="0"/>
              <a:t>An employee is impaired “when he or she manifests specific, articulable symptoms while working that decrease or lessen his or her performance of the duties or tasks . . . including symptoms of the employee’s speech, physical dexterity, agility, coordination, demeanor, irrational or unusual behavior . . .”</a:t>
            </a:r>
          </a:p>
          <a:p>
            <a:pPr marL="282575" lvl="1" indent="0">
              <a:buNone/>
            </a:pPr>
            <a:r>
              <a:rPr lang="en-US" dirty="0"/>
              <a:t>	</a:t>
            </a:r>
            <a:r>
              <a:rPr lang="en-US" dirty="0" smtClean="0"/>
              <a:t>		410 Ill. Comp. Stat. 130/40 (2014)</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4252819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Brandon Coats</a:t>
            </a:r>
            <a:endParaRPr lang="en-US" dirty="0"/>
          </a:p>
        </p:txBody>
      </p:sp>
      <p:pic>
        <p:nvPicPr>
          <p:cNvPr id="9" name="Content Placeholder 8" descr="o-BRANDON-COATS-facebook.jpg"/>
          <p:cNvPicPr>
            <a:picLocks noGrp="1" noChangeAspect="1"/>
          </p:cNvPicPr>
          <p:nvPr>
            <p:ph idx="1"/>
          </p:nvPr>
        </p:nvPicPr>
        <p:blipFill>
          <a:blip r:embed="rId2">
            <a:extLst>
              <a:ext uri="{28A0092B-C50C-407E-A947-70E740481C1C}">
                <a14:useLocalDpi xmlns:a14="http://schemas.microsoft.com/office/drawing/2010/main" val="0"/>
              </a:ext>
            </a:extLst>
          </a:blip>
          <a:srcRect l="7957" r="7957"/>
          <a:stretch>
            <a:fillRect/>
          </a:stretch>
        </p:blipFill>
        <p:spPr/>
      </p:pic>
    </p:spTree>
    <p:extLst>
      <p:ext uri="{BB962C8B-B14F-4D97-AF65-F5344CB8AC3E}">
        <p14:creationId xmlns:p14="http://schemas.microsoft.com/office/powerpoint/2010/main" val="2898229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000"/>
              </a:lnSpc>
            </a:pPr>
            <a:r>
              <a:rPr lang="en-US" sz="3200" i="1" dirty="0" smtClean="0"/>
              <a:t>Coats v. Dish Network, LLC</a:t>
            </a:r>
            <a:r>
              <a:rPr lang="en-US" sz="3200" dirty="0" smtClean="0"/>
              <a:t>, </a:t>
            </a:r>
            <a:r>
              <a:rPr lang="en-US" sz="2400" dirty="0" smtClean="0"/>
              <a:t/>
            </a:r>
            <a:br>
              <a:rPr lang="en-US" sz="2400" dirty="0" smtClean="0"/>
            </a:br>
            <a:r>
              <a:rPr lang="en-US" sz="2400" dirty="0" smtClean="0"/>
              <a:t>__P</a:t>
            </a:r>
            <a:r>
              <a:rPr lang="en-US" sz="2400" dirty="0"/>
              <a:t>.3d, </a:t>
            </a:r>
            <a:r>
              <a:rPr lang="en-US" sz="2400" dirty="0" smtClean="0"/>
              <a:t>__2014 </a:t>
            </a:r>
            <a:r>
              <a:rPr lang="en-US" sz="2400" dirty="0"/>
              <a:t>WL 279960 </a:t>
            </a:r>
            <a:r>
              <a:rPr lang="en-US" sz="2400" dirty="0" smtClean="0"/>
              <a:t>(S. Ct. Colo</a:t>
            </a:r>
            <a:r>
              <a:rPr lang="en-US" sz="2400" dirty="0"/>
              <a:t>.)</a:t>
            </a:r>
          </a:p>
        </p:txBody>
      </p:sp>
      <p:sp>
        <p:nvSpPr>
          <p:cNvPr id="3" name="Content Placeholder 2"/>
          <p:cNvSpPr>
            <a:spLocks noGrp="1"/>
          </p:cNvSpPr>
          <p:nvPr>
            <p:ph idx="1"/>
          </p:nvPr>
        </p:nvSpPr>
        <p:spPr/>
        <p:txBody>
          <a:bodyPr/>
          <a:lstStyle/>
          <a:p>
            <a:endParaRPr lang="en-US" dirty="0" smtClean="0"/>
          </a:p>
          <a:p>
            <a:r>
              <a:rPr lang="en-US" dirty="0" smtClean="0"/>
              <a:t>Will decide whether lawful activities outside of the workplace can be used to terminate a medical cannabis patient</a:t>
            </a:r>
          </a:p>
          <a:p>
            <a:endParaRPr lang="en-US" dirty="0"/>
          </a:p>
          <a:p>
            <a:r>
              <a:rPr lang="en-US" dirty="0" smtClean="0"/>
              <a:t>Argued September 30, 2014, awaiting a decision</a:t>
            </a:r>
            <a:endParaRPr lang="en-US" dirty="0"/>
          </a:p>
        </p:txBody>
      </p:sp>
    </p:spTree>
    <p:extLst>
      <p:ext uri="{BB962C8B-B14F-4D97-AF65-F5344CB8AC3E}">
        <p14:creationId xmlns:p14="http://schemas.microsoft.com/office/powerpoint/2010/main" val="1746336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Coverage?</a:t>
            </a:r>
            <a:endParaRPr lang="en-US" dirty="0"/>
          </a:p>
        </p:txBody>
      </p:sp>
      <p:sp>
        <p:nvSpPr>
          <p:cNvPr id="3" name="Content Placeholder 2"/>
          <p:cNvSpPr>
            <a:spLocks noGrp="1"/>
          </p:cNvSpPr>
          <p:nvPr>
            <p:ph idx="1"/>
          </p:nvPr>
        </p:nvSpPr>
        <p:spPr/>
        <p:txBody>
          <a:bodyPr>
            <a:normAutofit/>
          </a:bodyPr>
          <a:lstStyle/>
          <a:p>
            <a:r>
              <a:rPr lang="en-US" dirty="0" smtClean="0"/>
              <a:t>Do not hold your breath</a:t>
            </a:r>
            <a:endParaRPr lang="en-US" dirty="0"/>
          </a:p>
          <a:p>
            <a:r>
              <a:rPr lang="en-US" dirty="0" smtClean="0"/>
              <a:t>Insurance will not cover expenses unless FDA approves of medical use of cannabis</a:t>
            </a:r>
          </a:p>
          <a:p>
            <a:r>
              <a:rPr lang="en-US" dirty="0" smtClean="0"/>
              <a:t>Cannot deduct cost of cannabis from federal taxes</a:t>
            </a:r>
          </a:p>
          <a:p>
            <a:r>
              <a:rPr lang="en-US" dirty="0"/>
              <a:t> </a:t>
            </a:r>
            <a:r>
              <a:rPr lang="en-US" b="1" i="1" dirty="0" err="1" smtClean="0"/>
              <a:t>Vialpando</a:t>
            </a:r>
            <a:r>
              <a:rPr lang="en-US" b="1" i="1" dirty="0" smtClean="0"/>
              <a:t> v. Ben’s Automotive Services</a:t>
            </a:r>
            <a:r>
              <a:rPr lang="en-US" dirty="0" smtClean="0"/>
              <a:t>,                     	331 P.3d 975, 2014-NMCA-084 (affirming a 	workers compensation award to cover the cost 	of medical cannabis)</a:t>
            </a:r>
          </a:p>
          <a:p>
            <a:endParaRPr lang="en-US" dirty="0" smtClean="0"/>
          </a:p>
        </p:txBody>
      </p:sp>
    </p:spTree>
    <p:extLst>
      <p:ext uri="{BB962C8B-B14F-4D97-AF65-F5344CB8AC3E}">
        <p14:creationId xmlns:p14="http://schemas.microsoft.com/office/powerpoint/2010/main" val="1832975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Content Placeholder 3" descr="OHM.jpg"/>
          <p:cNvPicPr>
            <a:picLocks noGrp="1" noChangeAspect="1"/>
          </p:cNvPicPr>
          <p:nvPr>
            <p:ph idx="1"/>
          </p:nvPr>
        </p:nvPicPr>
        <p:blipFill>
          <a:blip r:embed="rId2">
            <a:extLst>
              <a:ext uri="{28A0092B-C50C-407E-A947-70E740481C1C}">
                <a14:useLocalDpi xmlns:a14="http://schemas.microsoft.com/office/drawing/2010/main" val="0"/>
              </a:ext>
            </a:extLst>
          </a:blip>
          <a:srcRect l="-41519" r="-41519"/>
          <a:stretch>
            <a:fillRect/>
          </a:stretch>
        </p:blipFill>
        <p:spPr/>
      </p:pic>
    </p:spTree>
    <p:extLst>
      <p:ext uri="{BB962C8B-B14F-4D97-AF65-F5344CB8AC3E}">
        <p14:creationId xmlns:p14="http://schemas.microsoft.com/office/powerpoint/2010/main" val="846825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History</a:t>
            </a:r>
            <a:endParaRPr lang="en-US" dirty="0"/>
          </a:p>
        </p:txBody>
      </p:sp>
      <p:pic>
        <p:nvPicPr>
          <p:cNvPr id="4" name="Content Placeholder 3" descr="shaman tomb and contents-thumb-640x468.jpg"/>
          <p:cNvPicPr>
            <a:picLocks noGrp="1" noChangeAspect="1"/>
          </p:cNvPicPr>
          <p:nvPr>
            <p:ph idx="1"/>
          </p:nvPr>
        </p:nvPicPr>
        <p:blipFill>
          <a:blip r:embed="rId2">
            <a:extLst>
              <a:ext uri="{28A0092B-C50C-407E-A947-70E740481C1C}">
                <a14:useLocalDpi xmlns:a14="http://schemas.microsoft.com/office/drawing/2010/main" val="0"/>
              </a:ext>
            </a:extLst>
          </a:blip>
          <a:srcRect t="9342" b="9342"/>
          <a:stretch>
            <a:fillRect/>
          </a:stretch>
        </p:blipFill>
        <p:spPr/>
      </p:pic>
    </p:spTree>
    <p:extLst>
      <p:ext uri="{BB962C8B-B14F-4D97-AF65-F5344CB8AC3E}">
        <p14:creationId xmlns:p14="http://schemas.microsoft.com/office/powerpoint/2010/main" val="799289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History</a:t>
            </a:r>
            <a:endParaRPr lang="en-US" dirty="0"/>
          </a:p>
        </p:txBody>
      </p:sp>
      <p:sp>
        <p:nvSpPr>
          <p:cNvPr id="3" name="Content Placeholder 2"/>
          <p:cNvSpPr>
            <a:spLocks noGrp="1"/>
          </p:cNvSpPr>
          <p:nvPr>
            <p:ph idx="1"/>
          </p:nvPr>
        </p:nvSpPr>
        <p:spPr/>
        <p:txBody>
          <a:bodyPr/>
          <a:lstStyle/>
          <a:p>
            <a:r>
              <a:rPr lang="en-US" dirty="0" smtClean="0"/>
              <a:t>Cannabis listed in the U.S. Pharmacopoeia in 1851</a:t>
            </a:r>
            <a:endParaRPr lang="en-US" dirty="0"/>
          </a:p>
          <a:p>
            <a:r>
              <a:rPr lang="en-US" dirty="0" smtClean="0"/>
              <a:t>India Hemp Drugs Commission Report 1894	</a:t>
            </a:r>
          </a:p>
          <a:p>
            <a:pPr lvl="2"/>
            <a:r>
              <a:rPr lang="en-US" dirty="0" smtClean="0"/>
              <a:t>Medicinal use of cannabis may be beneficial</a:t>
            </a:r>
          </a:p>
          <a:p>
            <a:pPr lvl="2"/>
            <a:r>
              <a:rPr lang="en-US" dirty="0" smtClean="0"/>
              <a:t>Physical Attributes:   “</a:t>
            </a:r>
            <a:r>
              <a:rPr lang="en-US" b="1" i="1" dirty="0" smtClean="0"/>
              <a:t>no evil results</a:t>
            </a:r>
            <a:r>
              <a:rPr lang="en-US" dirty="0" smtClean="0"/>
              <a:t>”</a:t>
            </a:r>
          </a:p>
          <a:p>
            <a:pPr lvl="2"/>
            <a:r>
              <a:rPr lang="en-US" dirty="0" smtClean="0"/>
              <a:t>Mental Attributes :   “</a:t>
            </a:r>
            <a:r>
              <a:rPr lang="en-US" b="1" i="1" dirty="0" smtClean="0"/>
              <a:t>no injurious effects on the mind</a:t>
            </a:r>
            <a:r>
              <a:rPr lang="en-US" dirty="0" smtClean="0"/>
              <a:t>”</a:t>
            </a:r>
          </a:p>
          <a:p>
            <a:pPr lvl="2"/>
            <a:r>
              <a:rPr lang="en-US" dirty="0" smtClean="0"/>
              <a:t>Moral Attributes:	      “</a:t>
            </a:r>
            <a:r>
              <a:rPr lang="en-US" b="1" i="1" dirty="0" smtClean="0"/>
              <a:t>produces no moral injury whatever</a:t>
            </a:r>
            <a:r>
              <a:rPr lang="en-US" dirty="0" smtClean="0"/>
              <a:t>”</a:t>
            </a:r>
          </a:p>
          <a:p>
            <a:r>
              <a:rPr lang="en-US" dirty="0" smtClean="0"/>
              <a:t>The Lancet, 1889</a:t>
            </a:r>
          </a:p>
          <a:p>
            <a:pPr lvl="2"/>
            <a:r>
              <a:rPr lang="en-US" dirty="0" smtClean="0"/>
              <a:t>Useful for opium withdrawals, effective for vomiting, nausea</a:t>
            </a:r>
            <a:endParaRPr lang="en-US" dirty="0"/>
          </a:p>
        </p:txBody>
      </p:sp>
    </p:spTree>
    <p:extLst>
      <p:ext uri="{BB962C8B-B14F-4D97-AF65-F5344CB8AC3E}">
        <p14:creationId xmlns:p14="http://schemas.microsoft.com/office/powerpoint/2010/main" val="245544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linds(horizontal)">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Prohibitions</a:t>
            </a:r>
            <a:endParaRPr lang="en-US" dirty="0"/>
          </a:p>
        </p:txBody>
      </p:sp>
      <p:sp>
        <p:nvSpPr>
          <p:cNvPr id="3" name="Content Placeholder 2"/>
          <p:cNvSpPr>
            <a:spLocks noGrp="1"/>
          </p:cNvSpPr>
          <p:nvPr>
            <p:ph idx="1"/>
          </p:nvPr>
        </p:nvSpPr>
        <p:spPr/>
        <p:txBody>
          <a:bodyPr/>
          <a:lstStyle/>
          <a:p>
            <a:r>
              <a:rPr lang="en-US" dirty="0" smtClean="0"/>
              <a:t>State Prohibition Initiatives</a:t>
            </a:r>
          </a:p>
          <a:p>
            <a:pPr marL="0" indent="0">
              <a:buNone/>
            </a:pPr>
            <a:r>
              <a:rPr lang="en-US" dirty="0" smtClean="0"/>
              <a:t> </a:t>
            </a:r>
          </a:p>
          <a:p>
            <a:pPr>
              <a:spcBef>
                <a:spcPts val="0"/>
              </a:spcBef>
            </a:pPr>
            <a:r>
              <a:rPr lang="en-US" dirty="0" smtClean="0"/>
              <a:t>Marijuana Tax Act of 1937</a:t>
            </a:r>
          </a:p>
          <a:p>
            <a:pPr marL="0" indent="0">
              <a:spcBef>
                <a:spcPts val="1200"/>
              </a:spcBef>
              <a:buNone/>
            </a:pPr>
            <a:endParaRPr lang="en-US" dirty="0" smtClean="0"/>
          </a:p>
          <a:p>
            <a:pPr>
              <a:lnSpc>
                <a:spcPct val="50000"/>
              </a:lnSpc>
              <a:spcBef>
                <a:spcPts val="1200"/>
              </a:spcBef>
            </a:pPr>
            <a:r>
              <a:rPr lang="en-US" dirty="0" smtClean="0"/>
              <a:t>LaGuardia Report, </a:t>
            </a:r>
          </a:p>
          <a:p>
            <a:pPr marL="0" indent="0">
              <a:lnSpc>
                <a:spcPct val="50000"/>
              </a:lnSpc>
              <a:spcBef>
                <a:spcPts val="1200"/>
              </a:spcBef>
              <a:buNone/>
            </a:pPr>
            <a:r>
              <a:rPr lang="en-US" dirty="0" smtClean="0"/>
              <a:t>	New York Academy of Medicine, 1944</a:t>
            </a:r>
          </a:p>
          <a:p>
            <a:pPr lvl="2"/>
            <a:r>
              <a:rPr lang="en-US" dirty="0" smtClean="0"/>
              <a:t>Not addictive</a:t>
            </a:r>
          </a:p>
          <a:p>
            <a:pPr lvl="2"/>
            <a:r>
              <a:rPr lang="en-US" dirty="0" smtClean="0"/>
              <a:t>Does not lead to heroin or cocaine addiction</a:t>
            </a:r>
          </a:p>
          <a:p>
            <a:pPr lvl="2"/>
            <a:r>
              <a:rPr lang="en-US" dirty="0" smtClean="0"/>
              <a:t>Publicity addressing catastrophic effects are “unfounded” </a:t>
            </a:r>
            <a:endParaRPr lang="en-US" dirty="0"/>
          </a:p>
        </p:txBody>
      </p:sp>
    </p:spTree>
    <p:extLst>
      <p:ext uri="{BB962C8B-B14F-4D97-AF65-F5344CB8AC3E}">
        <p14:creationId xmlns:p14="http://schemas.microsoft.com/office/powerpoint/2010/main" val="390532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20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circle(in)">
                                      <p:cBhvr>
                                        <p:cTn id="4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Prohibition</a:t>
            </a:r>
            <a:endParaRPr lang="en-US" dirty="0"/>
          </a:p>
        </p:txBody>
      </p:sp>
      <p:sp>
        <p:nvSpPr>
          <p:cNvPr id="3" name="Content Placeholder 2"/>
          <p:cNvSpPr>
            <a:spLocks noGrp="1"/>
          </p:cNvSpPr>
          <p:nvPr>
            <p:ph idx="1"/>
          </p:nvPr>
        </p:nvSpPr>
        <p:spPr/>
        <p:txBody>
          <a:bodyPr/>
          <a:lstStyle/>
          <a:p>
            <a:r>
              <a:rPr lang="en-US" dirty="0" smtClean="0"/>
              <a:t>Controlled Substances Act of 1970</a:t>
            </a:r>
          </a:p>
          <a:p>
            <a:r>
              <a:rPr lang="en-US" dirty="0" smtClean="0"/>
              <a:t>Cannabis listed as a Schedule </a:t>
            </a:r>
            <a:r>
              <a:rPr lang="en-US" dirty="0"/>
              <a:t>I</a:t>
            </a:r>
            <a:r>
              <a:rPr lang="en-US" dirty="0" smtClean="0"/>
              <a:t> drug		</a:t>
            </a:r>
          </a:p>
          <a:p>
            <a:pPr lvl="3"/>
            <a:r>
              <a:rPr lang="en-US" dirty="0" smtClean="0"/>
              <a:t>Has a “high potential for abuse”</a:t>
            </a:r>
          </a:p>
          <a:p>
            <a:pPr lvl="3"/>
            <a:r>
              <a:rPr lang="en-US" dirty="0" smtClean="0"/>
              <a:t>“no currently accepted medical use”</a:t>
            </a:r>
          </a:p>
          <a:p>
            <a:r>
              <a:rPr lang="en-US" dirty="0" smtClean="0"/>
              <a:t>Shafer Report, 1972</a:t>
            </a:r>
          </a:p>
          <a:p>
            <a:pPr lvl="2"/>
            <a:r>
              <a:rPr lang="en-US" dirty="0" smtClean="0"/>
              <a:t>“Neither the marijuana user nor the drug itself can be said to constitute a danger to public safety.”</a:t>
            </a:r>
            <a:endParaRPr lang="en-US" dirty="0"/>
          </a:p>
        </p:txBody>
      </p:sp>
    </p:spTree>
    <p:extLst>
      <p:ext uri="{BB962C8B-B14F-4D97-AF65-F5344CB8AC3E}">
        <p14:creationId xmlns:p14="http://schemas.microsoft.com/office/powerpoint/2010/main" val="295479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Compassionate Use</a:t>
            </a:r>
            <a:endParaRPr lang="en-US" dirty="0"/>
          </a:p>
        </p:txBody>
      </p:sp>
      <p:pic>
        <p:nvPicPr>
          <p:cNvPr id="5" name="Content Placeholder 4" descr="robert-randall.jpg"/>
          <p:cNvPicPr>
            <a:picLocks noGrp="1" noChangeAspect="1"/>
          </p:cNvPicPr>
          <p:nvPr>
            <p:ph idx="1"/>
          </p:nvPr>
        </p:nvPicPr>
        <p:blipFill>
          <a:blip r:embed="rId2">
            <a:extLst>
              <a:ext uri="{28A0092B-C50C-407E-A947-70E740481C1C}">
                <a14:useLocalDpi xmlns:a14="http://schemas.microsoft.com/office/drawing/2010/main" val="0"/>
              </a:ext>
            </a:extLst>
          </a:blip>
          <a:srcRect t="27974" b="27974"/>
          <a:stretch>
            <a:fillRect/>
          </a:stretch>
        </p:blipFill>
        <p:spPr/>
      </p:pic>
    </p:spTree>
    <p:extLst>
      <p:ext uri="{BB962C8B-B14F-4D97-AF65-F5344CB8AC3E}">
        <p14:creationId xmlns:p14="http://schemas.microsoft.com/office/powerpoint/2010/main" val="3951692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 215</a:t>
            </a:r>
            <a:endParaRPr lang="en-US" dirty="0"/>
          </a:p>
        </p:txBody>
      </p:sp>
      <p:sp>
        <p:nvSpPr>
          <p:cNvPr id="3" name="Content Placeholder 2"/>
          <p:cNvSpPr>
            <a:spLocks noGrp="1"/>
          </p:cNvSpPr>
          <p:nvPr>
            <p:ph idx="1"/>
          </p:nvPr>
        </p:nvSpPr>
        <p:spPr/>
        <p:txBody>
          <a:bodyPr/>
          <a:lstStyle/>
          <a:p>
            <a:r>
              <a:rPr lang="en-US" dirty="0" smtClean="0"/>
              <a:t> In 1996 California becomes the first state to create a medical cannabis program</a:t>
            </a:r>
            <a:endParaRPr lang="en-US" dirty="0"/>
          </a:p>
          <a:p>
            <a:r>
              <a:rPr lang="en-US" dirty="0" smtClean="0"/>
              <a:t>The law authorizes the use of cannabis for “any illness for which marijuana provides relief”</a:t>
            </a:r>
          </a:p>
          <a:p>
            <a:r>
              <a:rPr lang="en-US" dirty="0" smtClean="0"/>
              <a:t>Precipitates a National Academy of Sciences’ Institute of Medicine Report published in 1999</a:t>
            </a:r>
          </a:p>
          <a:p>
            <a:endParaRPr lang="en-US" dirty="0"/>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1152411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Institute of Medicine</a:t>
            </a:r>
            <a:endParaRPr lang="en-US" dirty="0"/>
          </a:p>
        </p:txBody>
      </p:sp>
      <p:sp>
        <p:nvSpPr>
          <p:cNvPr id="3" name="Content Placeholder 2"/>
          <p:cNvSpPr>
            <a:spLocks noGrp="1"/>
          </p:cNvSpPr>
          <p:nvPr>
            <p:ph idx="1"/>
          </p:nvPr>
        </p:nvSpPr>
        <p:spPr/>
        <p:txBody>
          <a:bodyPr/>
          <a:lstStyle/>
          <a:p>
            <a:r>
              <a:rPr lang="en-US" dirty="0" smtClean="0"/>
              <a:t>Documents medical benefits of cannabis, including a “broad spectrum of relief not found in any other single medication” for analgesia, nausea, and appetite stimulation</a:t>
            </a:r>
          </a:p>
          <a:p>
            <a:r>
              <a:rPr lang="en-US" dirty="0" smtClean="0"/>
              <a:t>Cannabis is “not associated with increased morbidity”</a:t>
            </a:r>
          </a:p>
          <a:p>
            <a:r>
              <a:rPr lang="en-US" dirty="0" smtClean="0"/>
              <a:t>Disapproved of smoking as a delivery system.</a:t>
            </a:r>
            <a:endParaRPr lang="en-US" dirty="0"/>
          </a:p>
        </p:txBody>
      </p:sp>
    </p:spTree>
    <p:extLst>
      <p:ext uri="{BB962C8B-B14F-4D97-AF65-F5344CB8AC3E}">
        <p14:creationId xmlns:p14="http://schemas.microsoft.com/office/powerpoint/2010/main" val="15057174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1570</TotalTime>
  <Words>769</Words>
  <Application>Microsoft Office PowerPoint</Application>
  <PresentationFormat>On-screen Show (4:3)</PresentationFormat>
  <Paragraphs>141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Tradition</vt:lpstr>
      <vt:lpstr>Through Scrooge’s Eyes:  The Past, Present, and Future of Medical Cannabis Programs &amp; Patient Rights</vt:lpstr>
      <vt:lpstr>Ancient History</vt:lpstr>
      <vt:lpstr>Ancient History</vt:lpstr>
      <vt:lpstr>Western History</vt:lpstr>
      <vt:lpstr>Early Prohibitions</vt:lpstr>
      <vt:lpstr>Modern Prohibition</vt:lpstr>
      <vt:lpstr>Compassionate Use</vt:lpstr>
      <vt:lpstr>Proposition 215</vt:lpstr>
      <vt:lpstr>Institute of Medicine</vt:lpstr>
      <vt:lpstr>The Federal/State Divide</vt:lpstr>
      <vt:lpstr>Practice Tips</vt:lpstr>
      <vt:lpstr>2003 U.S. Files Patent  on Cannabinoids</vt:lpstr>
      <vt:lpstr>Age of Federal Tolerance</vt:lpstr>
      <vt:lpstr>PowerPoint Presentation</vt:lpstr>
      <vt:lpstr>Patients’ Rights</vt:lpstr>
      <vt:lpstr>Secondary Patient Rights?</vt:lpstr>
      <vt:lpstr>Charlotte’s Web Unique strain of high CBN, low THC medicine Historically, families move to Colorado to have children treated</vt:lpstr>
      <vt:lpstr>Interstate Transportation?</vt:lpstr>
      <vt:lpstr>Workplace Rights</vt:lpstr>
      <vt:lpstr>Minnesota Example</vt:lpstr>
      <vt:lpstr>What is Workplace Impairment?</vt:lpstr>
      <vt:lpstr>Brandon Coats</vt:lpstr>
      <vt:lpstr>Coats v. Dish Network, LLC,  __P.3d, __2014 WL 279960 (S. Ct. Colo.)</vt:lpstr>
      <vt:lpstr>Insurance Coverage?</vt:lpstr>
      <vt:lpstr>Thank You</vt:lpstr>
    </vt:vector>
  </TitlesOfParts>
  <Company>Rothstein Law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Through Scrooge’s Eyes:  The Past, Present, and Future of Medical Cannabis Programs &amp; Patient Rights</dc:title>
  <dc:creator>Marc Lowry</dc:creator>
  <cp:lastModifiedBy>Debi Shoemaker</cp:lastModifiedBy>
  <cp:revision>62</cp:revision>
  <cp:lastPrinted>2014-10-09T20:18:56Z</cp:lastPrinted>
  <dcterms:created xsi:type="dcterms:W3CDTF">2014-10-06T18:38:32Z</dcterms:created>
  <dcterms:modified xsi:type="dcterms:W3CDTF">2014-10-09T23:09:22Z</dcterms:modified>
</cp:coreProperties>
</file>