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4" r:id="rId2"/>
    <p:sldMasterId id="2147483688" r:id="rId3"/>
    <p:sldMasterId id="2147483695" r:id="rId4"/>
  </p:sldMasterIdLst>
  <p:notesMasterIdLst>
    <p:notesMasterId r:id="rId33"/>
  </p:notesMasterIdLst>
  <p:handoutMasterIdLst>
    <p:handoutMasterId r:id="rId34"/>
  </p:handoutMasterIdLst>
  <p:sldIdLst>
    <p:sldId id="257" r:id="rId5"/>
    <p:sldId id="256" r:id="rId6"/>
    <p:sldId id="27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9" r:id="rId23"/>
    <p:sldId id="275" r:id="rId24"/>
    <p:sldId id="273" r:id="rId25"/>
    <p:sldId id="276" r:id="rId26"/>
    <p:sldId id="283" r:id="rId27"/>
    <p:sldId id="284" r:id="rId28"/>
    <p:sldId id="280" r:id="rId29"/>
    <p:sldId id="282" r:id="rId30"/>
    <p:sldId id="281" r:id="rId31"/>
    <p:sldId id="274" r:id="rId32"/>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B9D"/>
    <a:srgbClr val="008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4" autoAdjust="0"/>
    <p:restoredTop sz="94609" autoAdjust="0"/>
  </p:normalViewPr>
  <p:slideViewPr>
    <p:cSldViewPr>
      <p:cViewPr>
        <p:scale>
          <a:sx n="100" d="100"/>
          <a:sy n="100" d="100"/>
        </p:scale>
        <p:origin x="-870" y="3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902" y="-84"/>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FBB169B3-E66A-4FDE-87A5-DAE0072CC914}" type="datetimeFigureOut">
              <a:rPr lang="en-US" smtClean="0"/>
              <a:t>9/15/2014</a:t>
            </a:fld>
            <a:endParaRPr lang="en-US" dirty="0"/>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F2A4E57C-DDF4-4137-83C8-021AC726015F}" type="slidenum">
              <a:rPr lang="en-US" smtClean="0"/>
              <a:t>‹#›</a:t>
            </a:fld>
            <a:endParaRPr lang="en-US" dirty="0"/>
          </a:p>
        </p:txBody>
      </p:sp>
    </p:spTree>
    <p:extLst>
      <p:ext uri="{BB962C8B-B14F-4D97-AF65-F5344CB8AC3E}">
        <p14:creationId xmlns:p14="http://schemas.microsoft.com/office/powerpoint/2010/main" val="1535925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pPr>
              <a:defRPr/>
            </a:pPr>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pPr>
              <a:defRPr/>
            </a:pPr>
            <a:fld id="{6DCB8916-F386-420F-9FF9-A0DBFB4656AE}" type="datetimeFigureOut">
              <a:rPr lang="en-US"/>
              <a:pPr>
                <a:defRPr/>
              </a:pPr>
              <a:t>9/15/2014</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dirty="0" smtClean="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pPr>
              <a:defRPr/>
            </a:pPr>
            <a:fld id="{3AB2A80D-7D33-472D-9623-F17F9E2E7ED2}" type="slidenum">
              <a:rPr lang="en-US"/>
              <a:pPr>
                <a:defRPr/>
              </a:pPr>
              <a:t>‹#›</a:t>
            </a:fld>
            <a:endParaRPr lang="en-US" dirty="0"/>
          </a:p>
        </p:txBody>
      </p:sp>
    </p:spTree>
    <p:extLst>
      <p:ext uri="{BB962C8B-B14F-4D97-AF65-F5344CB8AC3E}">
        <p14:creationId xmlns:p14="http://schemas.microsoft.com/office/powerpoint/2010/main" val="910433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9666" indent="-292179" eaLnBrk="0" hangingPunct="0">
              <a:defRPr>
                <a:solidFill>
                  <a:schemeClr val="tx1"/>
                </a:solidFill>
                <a:latin typeface="Arial" charset="0"/>
              </a:defRPr>
            </a:lvl2pPr>
            <a:lvl3pPr marL="1168718" indent="-233744" eaLnBrk="0" hangingPunct="0">
              <a:defRPr>
                <a:solidFill>
                  <a:schemeClr val="tx1"/>
                </a:solidFill>
                <a:latin typeface="Arial" charset="0"/>
              </a:defRPr>
            </a:lvl3pPr>
            <a:lvl4pPr marL="1636205" indent="-233744" eaLnBrk="0" hangingPunct="0">
              <a:defRPr>
                <a:solidFill>
                  <a:schemeClr val="tx1"/>
                </a:solidFill>
                <a:latin typeface="Arial" charset="0"/>
              </a:defRPr>
            </a:lvl4pPr>
            <a:lvl5pPr marL="2103692" indent="-233744" eaLnBrk="0" hangingPunct="0">
              <a:defRPr>
                <a:solidFill>
                  <a:schemeClr val="tx1"/>
                </a:solidFill>
                <a:latin typeface="Arial" charset="0"/>
              </a:defRPr>
            </a:lvl5pPr>
            <a:lvl6pPr marL="2571179" indent="-233744" eaLnBrk="0" fontAlgn="base" hangingPunct="0">
              <a:spcBef>
                <a:spcPct val="0"/>
              </a:spcBef>
              <a:spcAft>
                <a:spcPct val="0"/>
              </a:spcAft>
              <a:defRPr>
                <a:solidFill>
                  <a:schemeClr val="tx1"/>
                </a:solidFill>
                <a:latin typeface="Arial" charset="0"/>
              </a:defRPr>
            </a:lvl6pPr>
            <a:lvl7pPr marL="3038666" indent="-233744" eaLnBrk="0" fontAlgn="base" hangingPunct="0">
              <a:spcBef>
                <a:spcPct val="0"/>
              </a:spcBef>
              <a:spcAft>
                <a:spcPct val="0"/>
              </a:spcAft>
              <a:defRPr>
                <a:solidFill>
                  <a:schemeClr val="tx1"/>
                </a:solidFill>
                <a:latin typeface="Arial" charset="0"/>
              </a:defRPr>
            </a:lvl7pPr>
            <a:lvl8pPr marL="3506153" indent="-233744" eaLnBrk="0" fontAlgn="base" hangingPunct="0">
              <a:spcBef>
                <a:spcPct val="0"/>
              </a:spcBef>
              <a:spcAft>
                <a:spcPct val="0"/>
              </a:spcAft>
              <a:defRPr>
                <a:solidFill>
                  <a:schemeClr val="tx1"/>
                </a:solidFill>
                <a:latin typeface="Arial" charset="0"/>
              </a:defRPr>
            </a:lvl8pPr>
            <a:lvl9pPr marL="3973640" indent="-233744" eaLnBrk="0" fontAlgn="base" hangingPunct="0">
              <a:spcBef>
                <a:spcPct val="0"/>
              </a:spcBef>
              <a:spcAft>
                <a:spcPct val="0"/>
              </a:spcAft>
              <a:defRPr>
                <a:solidFill>
                  <a:schemeClr val="tx1"/>
                </a:solidFill>
                <a:latin typeface="Arial" charset="0"/>
              </a:defRPr>
            </a:lvl9pPr>
          </a:lstStyle>
          <a:p>
            <a:pPr eaLnBrk="1" hangingPunct="1"/>
            <a:fld id="{046C2FE4-5E41-4DB4-B3EE-DD55DA87439E}" type="slidenum">
              <a:rPr lang="en-US" smtClean="0"/>
              <a:pPr eaLnBrk="1" hangingPunct="1"/>
              <a:t>2</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B2A80D-7D33-472D-9623-F17F9E2E7ED2}" type="slidenum">
              <a:rPr lang="en-US" smtClean="0"/>
              <a:pPr>
                <a:defRPr/>
              </a:pPr>
              <a:t>4</a:t>
            </a:fld>
            <a:endParaRPr lang="en-US" dirty="0"/>
          </a:p>
        </p:txBody>
      </p:sp>
    </p:spTree>
    <p:extLst>
      <p:ext uri="{BB962C8B-B14F-4D97-AF65-F5344CB8AC3E}">
        <p14:creationId xmlns:p14="http://schemas.microsoft.com/office/powerpoint/2010/main" val="3421565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d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BM Full Page Photo">
    <p:spTree>
      <p:nvGrpSpPr>
        <p:cNvPr id="1" name=""/>
        <p:cNvGrpSpPr/>
        <p:nvPr/>
      </p:nvGrpSpPr>
      <p:grpSpPr>
        <a:xfrm>
          <a:off x="0" y="0"/>
          <a:ext cx="0" cy="0"/>
          <a:chOff x="0" y="0"/>
          <a:chExt cx="0" cy="0"/>
        </a:xfrm>
      </p:grpSpPr>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8" name="Picture Placeholder 2"/>
          <p:cNvSpPr>
            <a:spLocks noGrp="1"/>
          </p:cNvSpPr>
          <p:nvPr>
            <p:ph type="pic" idx="1" hasCustomPrompt="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to add picture/chart</a:t>
            </a:r>
            <a:endParaRPr lang="en-US"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B Children's Logo">
    <p:spTree>
      <p:nvGrpSpPr>
        <p:cNvPr id="1" name=""/>
        <p:cNvGrpSpPr/>
        <p:nvPr/>
      </p:nvGrpSpPr>
      <p:grpSpPr>
        <a:xfrm>
          <a:off x="0" y="0"/>
          <a:ext cx="0" cy="0"/>
          <a:chOff x="0" y="0"/>
          <a:chExt cx="0" cy="0"/>
        </a:xfrm>
      </p:grpSpPr>
      <p:pic>
        <p:nvPicPr>
          <p:cNvPr id="3" name="Picture 2" descr="sb_childrens_horizstack_3c_C.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11300" y="2025651"/>
            <a:ext cx="6100318" cy="266077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idx="1" hasCustomPrompt="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to add picture/chart</a:t>
            </a:r>
            <a:endParaRPr lang="en-US" noProof="0" dirty="0"/>
          </a:p>
        </p:txBody>
      </p:sp>
      <p:sp>
        <p:nvSpPr>
          <p:cNvPr id="5"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6"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smtClean="0"/>
              <a:t>Click to edit Master text styles</a:t>
            </a:r>
          </a:p>
          <a:p>
            <a:pPr lvl="1"/>
            <a:r>
              <a:rPr lang="en-US" smtClean="0"/>
              <a:t>Second level</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BU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
        <p:nvSpPr>
          <p:cNvPr id="6" name="Text Placeholder 7"/>
          <p:cNvSpPr>
            <a:spLocks noGrp="1"/>
          </p:cNvSpPr>
          <p:nvPr>
            <p:ph type="body" sz="quarter" idx="15"/>
          </p:nvPr>
        </p:nvSpPr>
        <p:spPr>
          <a:xfrm>
            <a:off x="457200" y="1066801"/>
            <a:ext cx="8229600" cy="5207000"/>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smtClean="0"/>
              <a:t>Click to edit Master text styles</a:t>
            </a:r>
          </a:p>
          <a:p>
            <a:pPr lvl="1"/>
            <a:r>
              <a:rPr lang="en-US" smtClean="0"/>
              <a:t>Second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8" name="Text Placeholder 7"/>
          <p:cNvSpPr>
            <a:spLocks noGrp="1"/>
          </p:cNvSpPr>
          <p:nvPr>
            <p:ph type="body" sz="quarter" idx="15"/>
          </p:nvPr>
        </p:nvSpPr>
        <p:spPr>
          <a:xfrm>
            <a:off x="457200" y="1367657"/>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BU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84047"/>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smtClean="0"/>
              <a:t>Click to edit Master text styles</a:t>
            </a:r>
          </a:p>
          <a:p>
            <a:pPr lvl="1"/>
            <a:r>
              <a:rPr lang="en-US" smtClean="0"/>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9"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baseline="0">
                <a:solidFill>
                  <a:schemeClr val="tx1"/>
                </a:solidFill>
                <a:latin typeface="Helvetica"/>
                <a:cs typeface="Helvetica"/>
              </a:defRPr>
            </a:lvl1pPr>
          </a:lstStyle>
          <a:p>
            <a:pPr lvl="0"/>
            <a:r>
              <a:rPr lang="en-US" dirty="0" smtClean="0"/>
              <a:t>Department Name Here</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7"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
        <p:nvSpPr>
          <p:cNvPr id="10" name="Content Placeholder 2"/>
          <p:cNvSpPr>
            <a:spLocks noGrp="1"/>
          </p:cNvSpPr>
          <p:nvPr>
            <p:ph idx="12"/>
          </p:nvPr>
        </p:nvSpPr>
        <p:spPr>
          <a:xfrm>
            <a:off x="457199" y="1392239"/>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BC Full Page Photo">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80975" y="195263"/>
            <a:ext cx="8767762" cy="5332780"/>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to add picture/chart</a:t>
            </a:r>
            <a:endParaRPr lang="en-US" noProof="0" dirty="0"/>
          </a:p>
        </p:txBody>
      </p:sp>
      <p:sp>
        <p:nvSpPr>
          <p:cNvPr id="6"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BC Title Slide">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Text Placeholder 7"/>
          <p:cNvSpPr>
            <a:spLocks noGrp="1"/>
          </p:cNvSpPr>
          <p:nvPr>
            <p:ph type="body" sz="quarter" idx="15"/>
          </p:nvPr>
        </p:nvSpPr>
        <p:spPr>
          <a:xfrm>
            <a:off x="457200" y="165101"/>
            <a:ext cx="8229600" cy="4991100"/>
          </a:xfrm>
          <a:prstGeom prst="rect">
            <a:avLst/>
          </a:prstGeo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smtClean="0"/>
              <a:t>Click to edit Master text styles</a:t>
            </a:r>
          </a:p>
          <a:p>
            <a:pPr lvl="1"/>
            <a:r>
              <a:rPr lang="en-US" smtClean="0"/>
              <a:t>Second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BC Centered Paragraph Tex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5" name="Text Placeholder 7"/>
          <p:cNvSpPr>
            <a:spLocks noGrp="1"/>
          </p:cNvSpPr>
          <p:nvPr>
            <p:ph type="body" sz="quarter" idx="15"/>
          </p:nvPr>
        </p:nvSpPr>
        <p:spPr>
          <a:xfrm>
            <a:off x="457200" y="1"/>
            <a:ext cx="8229600" cy="5588000"/>
          </a:xfrm>
          <a:prstGeom prst="rect">
            <a:avLst/>
          </a:prstGeo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smtClean="0"/>
              <a:t>Click to edit Master text styles</a:t>
            </a:r>
          </a:p>
          <a:p>
            <a:pPr lvl="1"/>
            <a:r>
              <a:rPr lang="en-US" smtClean="0"/>
              <a:t>Second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5"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smtClean="0"/>
              <a:t>Click to edit Master text styles</a:t>
            </a:r>
          </a:p>
          <a:p>
            <a:pPr lvl="1"/>
            <a:r>
              <a:rPr lang="en-US" smtClean="0"/>
              <a:t>Second level</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BC Left Bulleted Text">
    <p:spTree>
      <p:nvGrpSpPr>
        <p:cNvPr id="1" name=""/>
        <p:cNvGrpSpPr/>
        <p:nvPr/>
      </p:nvGrpSpPr>
      <p:grpSpPr>
        <a:xfrm>
          <a:off x="0" y="0"/>
          <a:ext cx="0" cy="0"/>
          <a:chOff x="0" y="0"/>
          <a:chExt cx="0" cy="0"/>
        </a:xfrm>
      </p:grpSpPr>
      <p:sp>
        <p:nvSpPr>
          <p:cNvPr id="3"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Text Placeholder 7"/>
          <p:cNvSpPr>
            <a:spLocks noGrp="1"/>
          </p:cNvSpPr>
          <p:nvPr>
            <p:ph type="body" sz="quarter" idx="15"/>
          </p:nvPr>
        </p:nvSpPr>
        <p:spPr>
          <a:xfrm>
            <a:off x="457200" y="1045651"/>
            <a:ext cx="8229600" cy="4911060"/>
          </a:xfrm>
          <a:prstGeom prst="rect">
            <a:avLst/>
          </a:prstGeom>
        </p:spPr>
        <p:txBody>
          <a:bodyPr lIns="0"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BC Bulleted Text 3 Photo">
    <p:spTree>
      <p:nvGrpSpPr>
        <p:cNvPr id="1" name=""/>
        <p:cNvGrpSpPr/>
        <p:nvPr/>
      </p:nvGrpSpPr>
      <p:grpSpPr>
        <a:xfrm>
          <a:off x="0" y="0"/>
          <a:ext cx="0" cy="0"/>
          <a:chOff x="0" y="0"/>
          <a:chExt cx="0" cy="0"/>
        </a:xfrm>
      </p:grpSpPr>
      <p:sp>
        <p:nvSpPr>
          <p:cNvPr id="11" name="Subtitle 2"/>
          <p:cNvSpPr>
            <a:spLocks noGrp="1"/>
          </p:cNvSpPr>
          <p:nvPr>
            <p:ph type="subTitle" idx="10"/>
          </p:nvPr>
        </p:nvSpPr>
        <p:spPr>
          <a:xfrm>
            <a:off x="348734" y="5949682"/>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7" name="Content Placeholder 2"/>
          <p:cNvSpPr>
            <a:spLocks noGrp="1"/>
          </p:cNvSpPr>
          <p:nvPr>
            <p:ph idx="12"/>
          </p:nvPr>
        </p:nvSpPr>
        <p:spPr>
          <a:xfrm>
            <a:off x="458788" y="642939"/>
            <a:ext cx="4456112" cy="4841719"/>
          </a:xfrm>
          <a:prstGeom prst="rect">
            <a:avLst/>
          </a:prstGeom>
        </p:spPr>
        <p:txBody>
          <a:bodyPr lIns="0"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smtClean="0"/>
              <a:t>Click to edit Master text styles</a:t>
            </a:r>
          </a:p>
          <a:p>
            <a:pPr lvl="1"/>
            <a:r>
              <a:rPr lang="en-US" smtClean="0"/>
              <a:t>Second level</a:t>
            </a:r>
          </a:p>
        </p:txBody>
      </p:sp>
      <p:sp>
        <p:nvSpPr>
          <p:cNvPr id="9" name="Picture Placeholder 2"/>
          <p:cNvSpPr>
            <a:spLocks noGrp="1"/>
          </p:cNvSpPr>
          <p:nvPr>
            <p:ph type="pic" idx="21"/>
          </p:nvPr>
        </p:nvSpPr>
        <p:spPr>
          <a:xfrm>
            <a:off x="5216071" y="3822700"/>
            <a:ext cx="3724729"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6" name="Picture Placeholder 2"/>
          <p:cNvSpPr>
            <a:spLocks noGrp="1"/>
          </p:cNvSpPr>
          <p:nvPr>
            <p:ph type="pic" idx="22"/>
          </p:nvPr>
        </p:nvSpPr>
        <p:spPr>
          <a:xfrm>
            <a:off x="5216071" y="2019300"/>
            <a:ext cx="3724729"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7" name="Picture Placeholder 2"/>
          <p:cNvSpPr>
            <a:spLocks noGrp="1"/>
          </p:cNvSpPr>
          <p:nvPr>
            <p:ph type="pic" idx="23"/>
          </p:nvPr>
        </p:nvSpPr>
        <p:spPr>
          <a:xfrm>
            <a:off x="5216071" y="215900"/>
            <a:ext cx="3724729" cy="1702741"/>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BC Bulleted Text 1 Photo">
    <p:spTree>
      <p:nvGrpSpPr>
        <p:cNvPr id="1" name=""/>
        <p:cNvGrpSpPr/>
        <p:nvPr/>
      </p:nvGrpSpPr>
      <p:grpSpPr>
        <a:xfrm>
          <a:off x="0" y="0"/>
          <a:ext cx="0" cy="0"/>
          <a:chOff x="0" y="0"/>
          <a:chExt cx="0" cy="0"/>
        </a:xfrm>
      </p:grpSpPr>
      <p:sp>
        <p:nvSpPr>
          <p:cNvPr id="9" name="Picture Placeholder 2"/>
          <p:cNvSpPr>
            <a:spLocks noGrp="1"/>
          </p:cNvSpPr>
          <p:nvPr>
            <p:ph type="pic" idx="23"/>
          </p:nvPr>
        </p:nvSpPr>
        <p:spPr>
          <a:xfrm>
            <a:off x="5245193" y="215900"/>
            <a:ext cx="3682907" cy="5257800"/>
          </a:xfrm>
          <a:prstGeom prst="rect">
            <a:avLst/>
          </a:prstGeo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7" name="Subtitle 2"/>
          <p:cNvSpPr>
            <a:spLocks noGrp="1"/>
          </p:cNvSpPr>
          <p:nvPr>
            <p:ph type="subTitle" idx="10"/>
          </p:nvPr>
        </p:nvSpPr>
        <p:spPr>
          <a:xfrm>
            <a:off x="348734" y="5959603"/>
            <a:ext cx="6400800" cy="528831"/>
          </a:xfrm>
          <a:prstGeom prst="rect">
            <a:avLst/>
          </a:prstGeom>
        </p:spPr>
        <p:txBody>
          <a:bodyPr/>
          <a:lstStyle>
            <a:lvl1pPr marL="0" indent="0" algn="l">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8" name="Content Placeholder 2"/>
          <p:cNvSpPr>
            <a:spLocks noGrp="1"/>
          </p:cNvSpPr>
          <p:nvPr>
            <p:ph idx="12"/>
          </p:nvPr>
        </p:nvSpPr>
        <p:spPr>
          <a:xfrm>
            <a:off x="458788" y="642939"/>
            <a:ext cx="4456112" cy="4841719"/>
          </a:xfrm>
          <a:prstGeom prst="rect">
            <a:avLst/>
          </a:prstGeom>
        </p:spPr>
        <p:txBody>
          <a:bodyPr lIns="0"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smtClean="0"/>
              <a:t>Click to edit Master text styles</a:t>
            </a:r>
          </a:p>
          <a:p>
            <a:pPr lvl="1"/>
            <a:r>
              <a:rPr lang="en-US"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8" name="Text Placeholder 7"/>
          <p:cNvSpPr>
            <a:spLocks noGrp="1"/>
          </p:cNvSpPr>
          <p:nvPr>
            <p:ph type="body" sz="quarter" idx="15"/>
          </p:nvPr>
        </p:nvSpPr>
        <p:spPr>
          <a:xfrm>
            <a:off x="457200" y="1375851"/>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smtClean="0"/>
              <a:t>Click to edit Master text styles</a:t>
            </a:r>
          </a:p>
          <a:p>
            <a:pPr lvl="1"/>
            <a:r>
              <a:rPr lang="en-US" smtClean="0"/>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9"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smtClean="0"/>
              <a:t>Click to edit Master text styles</a:t>
            </a:r>
          </a:p>
        </p:txBody>
      </p:sp>
      <p:sp>
        <p:nvSpPr>
          <p:cNvPr id="7"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smtClean="0"/>
              <a:t>Department Name Here</a:t>
            </a:r>
          </a:p>
        </p:txBody>
      </p:sp>
      <p:sp>
        <p:nvSpPr>
          <p:cNvPr id="10" name="Content Placeholder 2"/>
          <p:cNvSpPr>
            <a:spLocks noGrp="1"/>
          </p:cNvSpPr>
          <p:nvPr>
            <p:ph idx="12"/>
          </p:nvPr>
        </p:nvSpPr>
        <p:spPr>
          <a:xfrm>
            <a:off x="457199" y="1379891"/>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ACB1C0D5-042A-4E1F-A37D-5B052EB433DC}" type="datetimeFigureOut">
              <a:rPr lang="en-US"/>
              <a:pPr>
                <a:defRPr/>
              </a:pPr>
              <a:t>9/15/2014</a:t>
            </a:fld>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6264031-E736-4BC1-AA9F-088D4955D491}" type="slidenum">
              <a:rPr lang="en-US"/>
              <a:pPr>
                <a:defRPr/>
              </a:pPr>
              <a:t>‹#›</a:t>
            </a:fld>
            <a:endParaRPr lang="en-US" dirty="0"/>
          </a:p>
        </p:txBody>
      </p:sp>
    </p:spTree>
    <p:extLst>
      <p:ext uri="{BB962C8B-B14F-4D97-AF65-F5344CB8AC3E}">
        <p14:creationId xmlns:p14="http://schemas.microsoft.com/office/powerpoint/2010/main" val="2256158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2" name="Picture 1" descr="SBU stack_2clr_cmyk.eps"/>
          <p:cNvPicPr>
            <a:picLocks noChangeAspect="1"/>
          </p:cNvPicPr>
          <p:nvPr userDrawn="1"/>
        </p:nvPicPr>
        <p:blipFill>
          <a:blip r:embed="rId2"/>
          <a:srcRect/>
          <a:stretch>
            <a:fillRect/>
          </a:stretch>
        </p:blipFill>
        <p:spPr bwMode="auto">
          <a:xfrm>
            <a:off x="1946275" y="2543175"/>
            <a:ext cx="5253038" cy="1862138"/>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BM Logo">
    <p:spTree>
      <p:nvGrpSpPr>
        <p:cNvPr id="1" name=""/>
        <p:cNvGrpSpPr/>
        <p:nvPr/>
      </p:nvGrpSpPr>
      <p:grpSpPr>
        <a:xfrm>
          <a:off x="0" y="0"/>
          <a:ext cx="0" cy="0"/>
          <a:chOff x="0" y="0"/>
          <a:chExt cx="0" cy="0"/>
        </a:xfrm>
      </p:grpSpPr>
      <p:pic>
        <p:nvPicPr>
          <p:cNvPr id="3" name="Picture 2" descr="SBM stack_2clr_pms1.eps"/>
          <p:cNvPicPr>
            <a:picLocks noChangeAspect="1"/>
          </p:cNvPicPr>
          <p:nvPr userDrawn="1"/>
        </p:nvPicPr>
        <p:blipFill>
          <a:blip r:embed="rId2"/>
          <a:srcRect/>
          <a:stretch>
            <a:fillRect/>
          </a:stretch>
        </p:blipFill>
        <p:spPr bwMode="auto">
          <a:xfrm>
            <a:off x="1949450" y="2552700"/>
            <a:ext cx="5245100" cy="170815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8.png"/><Relationship Id="rId4" Type="http://schemas.openxmlformats.org/officeDocument/2006/relationships/slideLayout" Target="../slideLayouts/slideLayout20.xml"/><Relationship Id="rId9" Type="http://schemas.openxmlformats.org/officeDocument/2006/relationships/image" Target="../media/image8.pd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9"/>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8196" name="Text Placeholder 2"/>
          <p:cNvSpPr>
            <a:spLocks noGrp="1"/>
          </p:cNvSpPr>
          <p:nvPr>
            <p:ph type="body" idx="1"/>
          </p:nvPr>
        </p:nvSpPr>
        <p:spPr bwMode="auto">
          <a:xfrm>
            <a:off x="458788" y="1330325"/>
            <a:ext cx="8229600" cy="45259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8" name="Picture 7" descr="SBM horz_2clr_pms1.eps"/>
          <p:cNvPicPr>
            <a:picLocks noChangeAspect="1"/>
          </p:cNvPicPr>
          <p:nvPr/>
        </p:nvPicPr>
        <p:blipFill>
          <a:blip r:embed="rId10"/>
          <a:srcRect/>
          <a:stretch>
            <a:fillRect/>
          </a:stretch>
        </p:blipFill>
        <p:spPr bwMode="auto">
          <a:xfrm>
            <a:off x="458788" y="298450"/>
            <a:ext cx="3454400"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xStyles>
    <p:titleStyle>
      <a:lvl1pPr algn="r" defTabSz="457200" rtl="0" eaLnBrk="1" fontAlgn="base" hangingPunct="1">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1" fontAlgn="base" hangingPunct="1">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8"/>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1027" name="Text Placeholder 2"/>
          <p:cNvSpPr>
            <a:spLocks noGrp="1"/>
          </p:cNvSpPr>
          <p:nvPr>
            <p:ph type="body" idx="1"/>
          </p:nvPr>
        </p:nvSpPr>
        <p:spPr bwMode="auto">
          <a:xfrm>
            <a:off x="458788" y="1330325"/>
            <a:ext cx="8229600" cy="45259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8" name="Picture 4" descr="SBU horz_2clr_cmyk.eps"/>
          <p:cNvPicPr>
            <a:picLocks noChangeAspect="1"/>
          </p:cNvPicPr>
          <p:nvPr/>
        </p:nvPicPr>
        <p:blipFill>
          <a:blip r:embed="rId9"/>
          <a:srcRect/>
          <a:stretch>
            <a:fillRect/>
          </a:stretch>
        </p:blipFill>
        <p:spPr bwMode="auto">
          <a:xfrm>
            <a:off x="460375" y="295275"/>
            <a:ext cx="3619500" cy="622300"/>
          </a:xfrm>
          <a:prstGeom prst="rect">
            <a:avLst/>
          </a:prstGeom>
          <a:noFill/>
          <a:ln w="9525">
            <a:noFill/>
            <a:miter lim="800000"/>
            <a:headEnd/>
            <a:tailEnd/>
          </a:ln>
        </p:spPr>
      </p:pic>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txStyles>
    <p:titleStyle>
      <a:lvl1pPr algn="r" defTabSz="457200" rtl="0" eaLnBrk="1" fontAlgn="base" hangingPunct="1">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1" fontAlgn="base" hangingPunct="1">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362" name="Picture 4" descr="SolidFooterArt_CH.jpg"/>
          <p:cNvPicPr>
            <a:picLocks noChangeAspect="1"/>
          </p:cNvPicPr>
          <p:nvPr/>
        </p:nvPicPr>
        <p:blipFill>
          <a:blip r:embed="rId8"/>
          <a:srcRect/>
          <a:stretch>
            <a:fillRect/>
          </a:stretch>
        </p:blipFill>
        <p:spPr bwMode="auto">
          <a:xfrm>
            <a:off x="165100" y="5692775"/>
            <a:ext cx="8799513" cy="984250"/>
          </a:xfrm>
          <a:prstGeom prst="rect">
            <a:avLst/>
          </a:prstGeom>
          <a:noFill/>
          <a:ln w="9525">
            <a:noFill/>
            <a:miter lim="800000"/>
            <a:headEnd/>
            <a:tailEnd/>
          </a:ln>
        </p:spPr>
      </p:pic>
      <p:pic>
        <p:nvPicPr>
          <p:cNvPr id="4" name="Picture 3" descr="sb_childrens_horiz_3c_Cnotag.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9"/>
              <a:stretch>
                <a:fillRect/>
              </a:stretch>
            </p:blipFill>
          </mc:Choice>
          <mc:Fallback>
            <p:blipFill>
              <a:blip r:embed="rId10"/>
              <a:stretch>
                <a:fillRect/>
              </a:stretch>
            </p:blipFill>
          </mc:Fallback>
        </mc:AlternateContent>
        <p:spPr>
          <a:xfrm>
            <a:off x="5499100" y="5876925"/>
            <a:ext cx="3223260" cy="624840"/>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txStyles>
    <p:titleStyle>
      <a:lvl1pPr algn="r" defTabSz="457200" rtl="0" eaLnBrk="1" fontAlgn="base" hangingPunct="1">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defRPr sz="3200" kern="1200">
          <a:solidFill>
            <a:srgbClr val="C03137"/>
          </a:solidFill>
          <a:latin typeface="Helvetica"/>
          <a:ea typeface="ＭＳ Ｐゴシック" pitchFamily="-112" charset="-128"/>
          <a:cs typeface="Helvetica"/>
        </a:defRPr>
      </a:lvl1pPr>
      <a:lvl2pPr marL="107950" indent="-107950" algn="l" defTabSz="576263" rtl="0" eaLnBrk="1" fontAlgn="base" hangingPunct="1">
        <a:spcBef>
          <a:spcPct val="20000"/>
        </a:spcBef>
        <a:spcAft>
          <a:spcPct val="0"/>
        </a:spcAft>
        <a:defRPr sz="2800" kern="1200">
          <a:solidFill>
            <a:schemeClr val="tx1"/>
          </a:solidFill>
          <a:latin typeface="Helvetica"/>
          <a:ea typeface="ＭＳ Ｐゴシック" pitchFamily="-112" charset="-128"/>
          <a:cs typeface="Helvetica"/>
        </a:defRPr>
      </a:lvl2pPr>
      <a:lvl3pPr marL="515938" indent="-228600" algn="l" defTabSz="457200" rtl="0" eaLnBrk="1" fontAlgn="base" hangingPunct="1">
        <a:spcBef>
          <a:spcPct val="20000"/>
        </a:spcBef>
        <a:spcAft>
          <a:spcPct val="0"/>
        </a:spcAft>
        <a:buClr>
          <a:srgbClr val="C03137"/>
        </a:buClr>
        <a:buFont typeface="Arial" charset="0"/>
        <a:buChar char="•"/>
        <a:defRPr sz="2400" kern="1200">
          <a:solidFill>
            <a:schemeClr val="tx1"/>
          </a:solidFill>
          <a:latin typeface="Helvetica"/>
          <a:ea typeface="ＭＳ Ｐゴシック" pitchFamily="-112" charset="-128"/>
          <a:cs typeface="Helvetica"/>
        </a:defRPr>
      </a:lvl3pPr>
      <a:lvl4pPr marL="1373188" indent="-231775" algn="l" defTabSz="457200" rtl="0" eaLnBrk="1" fontAlgn="base" hangingPunct="1">
        <a:spcBef>
          <a:spcPct val="20000"/>
        </a:spcBef>
        <a:spcAft>
          <a:spcPct val="0"/>
        </a:spcAft>
        <a:defRPr sz="2000" kern="1200">
          <a:solidFill>
            <a:schemeClr val="tx1"/>
          </a:solidFill>
          <a:latin typeface="Helvetica"/>
          <a:ea typeface="ＭＳ Ｐゴシック" pitchFamily="-112" charset="-128"/>
          <a:cs typeface="Helvetica"/>
        </a:defRPr>
      </a:lvl4pPr>
      <a:lvl5pPr marL="747713" indent="-231775" algn="l" defTabSz="457200" rtl="0" eaLnBrk="1" fontAlgn="base" hangingPunct="1">
        <a:spcBef>
          <a:spcPct val="20000"/>
        </a:spcBef>
        <a:spcAft>
          <a:spcPct val="0"/>
        </a:spcAft>
        <a:buClr>
          <a:srgbClr val="C03137"/>
        </a:buClr>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ronnie.mckinnon@stonybrook.edu"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067800" cy="1927225"/>
          </a:xfrm>
        </p:spPr>
        <p:txBody>
          <a:bodyPr/>
          <a:lstStyle/>
          <a:p>
            <a:pPr algn="ctr"/>
            <a:r>
              <a:rPr lang="en-US" sz="3600" baseline="0" dirty="0" smtClean="0">
                <a:solidFill>
                  <a:schemeClr val="tx1"/>
                </a:solidFill>
              </a:rPr>
              <a:t> The Federal Patient Safety and Quality Improvement Act: A Prescription for a </a:t>
            </a:r>
            <a:br>
              <a:rPr lang="en-US" sz="3600" baseline="0" dirty="0" smtClean="0">
                <a:solidFill>
                  <a:schemeClr val="tx1"/>
                </a:solidFill>
              </a:rPr>
            </a:br>
            <a:r>
              <a:rPr lang="en-US" sz="3600" baseline="0" dirty="0">
                <a:solidFill>
                  <a:schemeClr val="tx1"/>
                </a:solidFill>
              </a:rPr>
              <a:t> </a:t>
            </a:r>
            <a:r>
              <a:rPr lang="en-US" sz="3600" baseline="0" dirty="0" smtClean="0">
                <a:solidFill>
                  <a:schemeClr val="tx1"/>
                </a:solidFill>
              </a:rPr>
              <a:t> </a:t>
            </a:r>
            <a:r>
              <a:rPr lang="en-US" sz="3600" baseline="0" dirty="0" smtClean="0">
                <a:solidFill>
                  <a:schemeClr val="tx1"/>
                </a:solidFill>
              </a:rPr>
              <a:t>   </a:t>
            </a:r>
            <a:r>
              <a:rPr lang="en-US" sz="3600" baseline="0" dirty="0" smtClean="0">
                <a:solidFill>
                  <a:schemeClr val="tx1"/>
                </a:solidFill>
              </a:rPr>
              <a:t>Culture of Safety</a:t>
            </a:r>
            <a:endParaRPr lang="en-US" sz="3600" dirty="0">
              <a:solidFill>
                <a:schemeClr val="tx1"/>
              </a:solidFill>
            </a:endParaRPr>
          </a:p>
        </p:txBody>
      </p:sp>
      <p:sp>
        <p:nvSpPr>
          <p:cNvPr id="3" name="Subtitle 2"/>
          <p:cNvSpPr>
            <a:spLocks noGrp="1"/>
          </p:cNvSpPr>
          <p:nvPr>
            <p:ph type="subTitle" idx="1"/>
          </p:nvPr>
        </p:nvSpPr>
        <p:spPr>
          <a:xfrm>
            <a:off x="0" y="3276600"/>
            <a:ext cx="9144000" cy="2819400"/>
          </a:xfrm>
        </p:spPr>
        <p:txBody>
          <a:bodyPr/>
          <a:lstStyle/>
          <a:p>
            <a:r>
              <a:rPr lang="en-US" sz="2400" dirty="0" smtClean="0"/>
              <a:t>TAANA 33</a:t>
            </a:r>
            <a:r>
              <a:rPr lang="en-US" sz="2400" baseline="30000" dirty="0" smtClean="0"/>
              <a:t>rd</a:t>
            </a:r>
            <a:r>
              <a:rPr lang="en-US" sz="2400" dirty="0" smtClean="0"/>
              <a:t> Annual Meeting and Educational Conference</a:t>
            </a:r>
          </a:p>
          <a:p>
            <a:r>
              <a:rPr lang="en-US" sz="2400" dirty="0" smtClean="0"/>
              <a:t>October 9-11 2014</a:t>
            </a:r>
          </a:p>
          <a:p>
            <a:r>
              <a:rPr lang="en-US" sz="2400" dirty="0" smtClean="0"/>
              <a:t>Las Vegas, Nevada</a:t>
            </a:r>
          </a:p>
          <a:p>
            <a:endParaRPr lang="en-US" dirty="0"/>
          </a:p>
        </p:txBody>
      </p:sp>
      <p:sp>
        <p:nvSpPr>
          <p:cNvPr id="4" name="TextBox 3"/>
          <p:cNvSpPr txBox="1"/>
          <p:nvPr/>
        </p:nvSpPr>
        <p:spPr>
          <a:xfrm>
            <a:off x="4191000" y="657225"/>
            <a:ext cx="4953000" cy="646331"/>
          </a:xfrm>
          <a:prstGeom prst="rect">
            <a:avLst/>
          </a:prstGeom>
          <a:noFill/>
        </p:spPr>
        <p:txBody>
          <a:bodyPr wrap="square" rtlCol="0">
            <a:spAutoFit/>
          </a:bodyPr>
          <a:lstStyle/>
          <a:p>
            <a:r>
              <a:rPr lang="en-US" dirty="0">
                <a:solidFill>
                  <a:srgbClr val="C00000"/>
                </a:solidFill>
              </a:rPr>
              <a:t>School of Health Technology and </a:t>
            </a:r>
            <a:r>
              <a:rPr lang="en-US" dirty="0" smtClean="0">
                <a:solidFill>
                  <a:srgbClr val="C00000"/>
                </a:solidFill>
              </a:rPr>
              <a:t>Management</a:t>
            </a:r>
          </a:p>
          <a:p>
            <a:endParaRPr lang="en-US" dirty="0">
              <a:solidFill>
                <a:srgbClr val="C00000"/>
              </a:solidFill>
            </a:endParaRPr>
          </a:p>
        </p:txBody>
      </p:sp>
    </p:spTree>
    <p:extLst>
      <p:ext uri="{BB962C8B-B14F-4D97-AF65-F5344CB8AC3E}">
        <p14:creationId xmlns:p14="http://schemas.microsoft.com/office/powerpoint/2010/main" val="315827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5400"/>
            <a:ext cx="9144000" cy="1470025"/>
          </a:xfrm>
        </p:spPr>
        <p:txBody>
          <a:bodyPr/>
          <a:lstStyle/>
          <a:p>
            <a:pPr algn="ctr"/>
            <a:r>
              <a:rPr lang="en-US" b="1" dirty="0" smtClean="0">
                <a:solidFill>
                  <a:schemeClr val="tx1"/>
                </a:solidFill>
              </a:rPr>
              <a:t>Patient Safety Work Product</a:t>
            </a:r>
            <a:endParaRPr lang="en-US" b="1" dirty="0">
              <a:solidFill>
                <a:schemeClr val="tx1"/>
              </a:solidFill>
            </a:endParaRPr>
          </a:p>
        </p:txBody>
      </p:sp>
      <p:sp>
        <p:nvSpPr>
          <p:cNvPr id="3" name="Subtitle 2"/>
          <p:cNvSpPr>
            <a:spLocks noGrp="1"/>
          </p:cNvSpPr>
          <p:nvPr>
            <p:ph type="subTitle" idx="1"/>
          </p:nvPr>
        </p:nvSpPr>
        <p:spPr>
          <a:xfrm>
            <a:off x="0" y="1981200"/>
            <a:ext cx="9144000" cy="4267200"/>
          </a:xfrm>
        </p:spPr>
        <p:txBody>
          <a:bodyPr/>
          <a:lstStyle/>
          <a:p>
            <a:pPr algn="l"/>
            <a:r>
              <a:rPr lang="en-US" sz="2800" dirty="0" smtClean="0"/>
              <a:t> 1)Information collected or developed by the HCP or </a:t>
            </a:r>
          </a:p>
          <a:p>
            <a:pPr algn="l"/>
            <a:r>
              <a:rPr lang="en-US" sz="2800" dirty="0" smtClean="0"/>
              <a:t>  HC entity for reporting to the PSO.</a:t>
            </a:r>
          </a:p>
          <a:p>
            <a:pPr algn="l"/>
            <a:endParaRPr lang="en-US" sz="2800" dirty="0" smtClean="0"/>
          </a:p>
          <a:p>
            <a:pPr algn="l"/>
            <a:r>
              <a:rPr lang="en-US" sz="2800" dirty="0" smtClean="0"/>
              <a:t> 2)Information developed by the PSO.</a:t>
            </a:r>
          </a:p>
          <a:p>
            <a:pPr algn="l"/>
            <a:endParaRPr lang="en-US" sz="2800" dirty="0" smtClean="0"/>
          </a:p>
          <a:p>
            <a:pPr algn="l"/>
            <a:r>
              <a:rPr lang="en-US" sz="2800" dirty="0" smtClean="0"/>
              <a:t> 3)Information that identifies, constitutes the </a:t>
            </a:r>
          </a:p>
          <a:p>
            <a:pPr algn="l"/>
            <a:r>
              <a:rPr lang="en-US" sz="2800" dirty="0" smtClean="0"/>
              <a:t>   deliberations/analysis or fact of gathering, collecting </a:t>
            </a:r>
          </a:p>
          <a:p>
            <a:pPr algn="l"/>
            <a:r>
              <a:rPr lang="en-US" sz="2800" dirty="0" smtClean="0"/>
              <a:t>    within the Patient Safety Evaluation System (“PSES”).</a:t>
            </a:r>
            <a:endParaRPr lang="en-US" sz="2800" dirty="0"/>
          </a:p>
        </p:txBody>
      </p:sp>
      <p:sp>
        <p:nvSpPr>
          <p:cNvPr id="4" name="TextBox 3"/>
          <p:cNvSpPr txBox="1"/>
          <p:nvPr/>
        </p:nvSpPr>
        <p:spPr>
          <a:xfrm>
            <a:off x="4114801" y="729734"/>
            <a:ext cx="5029200" cy="369332"/>
          </a:xfrm>
          <a:prstGeom prst="rect">
            <a:avLst/>
          </a:prstGeom>
          <a:noFill/>
        </p:spPr>
        <p:txBody>
          <a:bodyPr wrap="square" rtlCol="0">
            <a:spAutoFit/>
          </a:bodyPr>
          <a:lstStyle/>
          <a:p>
            <a:r>
              <a:rPr lang="en-US" dirty="0">
                <a:solidFill>
                  <a:srgbClr val="C00000"/>
                </a:solidFill>
              </a:rPr>
              <a:t>School of Health Technology and Management</a:t>
            </a:r>
          </a:p>
        </p:txBody>
      </p:sp>
    </p:spTree>
    <p:extLst>
      <p:ext uri="{BB962C8B-B14F-4D97-AF65-F5344CB8AC3E}">
        <p14:creationId xmlns:p14="http://schemas.microsoft.com/office/powerpoint/2010/main" val="4057800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99066"/>
            <a:ext cx="9144000" cy="1470025"/>
          </a:xfrm>
        </p:spPr>
        <p:txBody>
          <a:bodyPr/>
          <a:lstStyle/>
          <a:p>
            <a:pPr algn="ctr"/>
            <a:r>
              <a:rPr lang="en-US" sz="3200" baseline="0" dirty="0" smtClean="0">
                <a:solidFill>
                  <a:schemeClr val="tx1"/>
                </a:solidFill>
              </a:rPr>
              <a:t>The Patient Safety Act </a:t>
            </a:r>
            <a:br>
              <a:rPr lang="en-US" sz="3200" baseline="0" dirty="0" smtClean="0">
                <a:solidFill>
                  <a:schemeClr val="tx1"/>
                </a:solidFill>
              </a:rPr>
            </a:br>
            <a:r>
              <a:rPr lang="en-US" sz="3200" baseline="0" dirty="0" smtClean="0">
                <a:solidFill>
                  <a:schemeClr val="tx1"/>
                </a:solidFill>
              </a:rPr>
              <a:t>   Privilege and Confidentiality*</a:t>
            </a:r>
            <a:endParaRPr lang="en-US" sz="3200" dirty="0">
              <a:solidFill>
                <a:schemeClr val="tx1"/>
              </a:solidFill>
            </a:endParaRPr>
          </a:p>
        </p:txBody>
      </p:sp>
      <p:sp>
        <p:nvSpPr>
          <p:cNvPr id="3" name="Subtitle 2"/>
          <p:cNvSpPr>
            <a:spLocks noGrp="1"/>
          </p:cNvSpPr>
          <p:nvPr>
            <p:ph type="subTitle" idx="1"/>
          </p:nvPr>
        </p:nvSpPr>
        <p:spPr>
          <a:xfrm>
            <a:off x="228600" y="2286000"/>
            <a:ext cx="8763001" cy="3962400"/>
          </a:xfrm>
        </p:spPr>
        <p:txBody>
          <a:bodyPr/>
          <a:lstStyle/>
          <a:p>
            <a:r>
              <a:rPr lang="en-US" b="1" dirty="0" smtClean="0"/>
              <a:t>PSWP shall be privileged and shall not be </a:t>
            </a:r>
          </a:p>
          <a:p>
            <a:endParaRPr lang="en-US" b="1" dirty="0" smtClean="0"/>
          </a:p>
          <a:p>
            <a:pPr algn="l"/>
            <a:r>
              <a:rPr lang="en-US" dirty="0"/>
              <a:t> </a:t>
            </a:r>
            <a:r>
              <a:rPr lang="en-US" dirty="0" smtClean="0"/>
              <a:t>1</a:t>
            </a:r>
            <a:r>
              <a:rPr lang="en-US" dirty="0" smtClean="0"/>
              <a:t>) subject </a:t>
            </a:r>
            <a:r>
              <a:rPr lang="en-US" dirty="0" smtClean="0"/>
              <a:t>to a Federal, state, or local civil, criminal or administrative subpoena or order including in a Federal, state, or local civil or administrative disciplinary proceeding against a provider;</a:t>
            </a:r>
          </a:p>
          <a:p>
            <a:pPr algn="l"/>
            <a:r>
              <a:rPr lang="en-US" dirty="0" smtClean="0"/>
              <a:t>  </a:t>
            </a:r>
            <a:endParaRPr lang="en-US" dirty="0"/>
          </a:p>
        </p:txBody>
      </p:sp>
      <p:sp>
        <p:nvSpPr>
          <p:cNvPr id="4" name="TextBox 3"/>
          <p:cNvSpPr txBox="1"/>
          <p:nvPr/>
        </p:nvSpPr>
        <p:spPr>
          <a:xfrm>
            <a:off x="4114801" y="729734"/>
            <a:ext cx="4953000" cy="369332"/>
          </a:xfrm>
          <a:prstGeom prst="rect">
            <a:avLst/>
          </a:prstGeom>
          <a:noFill/>
        </p:spPr>
        <p:txBody>
          <a:bodyPr wrap="square" rtlCol="0">
            <a:spAutoFit/>
          </a:bodyPr>
          <a:lstStyle/>
          <a:p>
            <a:r>
              <a:rPr lang="en-US" dirty="0">
                <a:solidFill>
                  <a:srgbClr val="C00000"/>
                </a:solidFill>
              </a:rPr>
              <a:t>School of Health Technology and Management</a:t>
            </a:r>
          </a:p>
        </p:txBody>
      </p:sp>
      <p:sp>
        <p:nvSpPr>
          <p:cNvPr id="5" name="TextBox 4"/>
          <p:cNvSpPr txBox="1"/>
          <p:nvPr/>
        </p:nvSpPr>
        <p:spPr>
          <a:xfrm>
            <a:off x="457200" y="6368534"/>
            <a:ext cx="3621504" cy="369332"/>
          </a:xfrm>
          <a:prstGeom prst="rect">
            <a:avLst/>
          </a:prstGeom>
          <a:noFill/>
        </p:spPr>
        <p:txBody>
          <a:bodyPr wrap="none" rtlCol="0">
            <a:spAutoFit/>
          </a:bodyPr>
          <a:lstStyle/>
          <a:p>
            <a:r>
              <a:rPr lang="en-US" dirty="0"/>
              <a:t>*42 U.S.C. § </a:t>
            </a:r>
            <a:r>
              <a:rPr lang="en-US" dirty="0" smtClean="0"/>
              <a:t>299b-22 section 922</a:t>
            </a:r>
            <a:endParaRPr lang="en-US" dirty="0"/>
          </a:p>
        </p:txBody>
      </p:sp>
    </p:spTree>
    <p:extLst>
      <p:ext uri="{BB962C8B-B14F-4D97-AF65-F5344CB8AC3E}">
        <p14:creationId xmlns:p14="http://schemas.microsoft.com/office/powerpoint/2010/main" val="3733366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295400"/>
            <a:ext cx="8686800" cy="4800600"/>
          </a:xfrm>
        </p:spPr>
        <p:txBody>
          <a:bodyPr/>
          <a:lstStyle/>
          <a:p>
            <a:r>
              <a:rPr lang="en-US" b="1" dirty="0"/>
              <a:t>PSWP shall be privileged </a:t>
            </a:r>
            <a:r>
              <a:rPr lang="en-US" b="1" dirty="0" smtClean="0"/>
              <a:t>and </a:t>
            </a:r>
            <a:r>
              <a:rPr lang="en-US" b="1" dirty="0"/>
              <a:t>shall not be </a:t>
            </a:r>
            <a:endParaRPr lang="en-US" b="1" dirty="0" smtClean="0"/>
          </a:p>
          <a:p>
            <a:endParaRPr lang="en-US" b="1" dirty="0" smtClean="0"/>
          </a:p>
          <a:p>
            <a:pPr algn="l"/>
            <a:r>
              <a:rPr lang="en-US" dirty="0"/>
              <a:t> </a:t>
            </a:r>
            <a:r>
              <a:rPr lang="en-US" dirty="0" smtClean="0"/>
              <a:t> 2</a:t>
            </a:r>
            <a:r>
              <a:rPr lang="en-US" dirty="0" smtClean="0"/>
              <a:t>) subject </a:t>
            </a:r>
            <a:r>
              <a:rPr lang="en-US" dirty="0" smtClean="0"/>
              <a:t>to discovery in connection with a Federal, state or local civil, criminal or administrative proceeding, including in a Federal, state or local civil or administrative disciplinary proceeding against a provider;</a:t>
            </a:r>
            <a:endParaRPr lang="en-US" dirty="0"/>
          </a:p>
          <a:p>
            <a:endParaRPr lang="en-US" dirty="0"/>
          </a:p>
        </p:txBody>
      </p:sp>
      <p:sp>
        <p:nvSpPr>
          <p:cNvPr id="4" name="TextBox 3"/>
          <p:cNvSpPr txBox="1"/>
          <p:nvPr/>
        </p:nvSpPr>
        <p:spPr>
          <a:xfrm>
            <a:off x="4048125" y="739259"/>
            <a:ext cx="5029201" cy="369332"/>
          </a:xfrm>
          <a:prstGeom prst="rect">
            <a:avLst/>
          </a:prstGeom>
          <a:noFill/>
        </p:spPr>
        <p:txBody>
          <a:bodyPr wrap="square" rtlCol="0">
            <a:spAutoFit/>
          </a:bodyPr>
          <a:lstStyle/>
          <a:p>
            <a:r>
              <a:rPr lang="en-US" dirty="0">
                <a:solidFill>
                  <a:srgbClr val="C00000"/>
                </a:solidFill>
              </a:rPr>
              <a:t>School of Health Technology and Management</a:t>
            </a:r>
          </a:p>
        </p:txBody>
      </p:sp>
    </p:spTree>
    <p:extLst>
      <p:ext uri="{BB962C8B-B14F-4D97-AF65-F5344CB8AC3E}">
        <p14:creationId xmlns:p14="http://schemas.microsoft.com/office/powerpoint/2010/main" val="3286212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143000"/>
            <a:ext cx="8610600" cy="4876800"/>
          </a:xfrm>
        </p:spPr>
        <p:txBody>
          <a:bodyPr/>
          <a:lstStyle/>
          <a:p>
            <a:r>
              <a:rPr lang="en-US" b="1" dirty="0"/>
              <a:t>PSWP shall be privileged and shall not </a:t>
            </a:r>
            <a:r>
              <a:rPr lang="en-US" b="1" dirty="0" smtClean="0"/>
              <a:t>be</a:t>
            </a:r>
          </a:p>
          <a:p>
            <a:endParaRPr lang="en-US" b="1" dirty="0" smtClean="0"/>
          </a:p>
          <a:p>
            <a:pPr algn="l"/>
            <a:r>
              <a:rPr lang="en-US" dirty="0" smtClean="0"/>
              <a:t>3) </a:t>
            </a:r>
            <a:r>
              <a:rPr lang="en-US" dirty="0" smtClean="0"/>
              <a:t>subject </a:t>
            </a:r>
            <a:r>
              <a:rPr lang="en-US" dirty="0" smtClean="0"/>
              <a:t>to disclosure .., under the Freedom of Information Act or any other similar Federal, state, or local law;</a:t>
            </a:r>
            <a:endParaRPr lang="en-US" dirty="0"/>
          </a:p>
          <a:p>
            <a:endParaRPr lang="en-US" dirty="0"/>
          </a:p>
        </p:txBody>
      </p:sp>
      <p:sp>
        <p:nvSpPr>
          <p:cNvPr id="4" name="TextBox 3"/>
          <p:cNvSpPr txBox="1"/>
          <p:nvPr/>
        </p:nvSpPr>
        <p:spPr>
          <a:xfrm>
            <a:off x="3962401" y="609600"/>
            <a:ext cx="5105400" cy="369332"/>
          </a:xfrm>
          <a:prstGeom prst="rect">
            <a:avLst/>
          </a:prstGeom>
          <a:noFill/>
        </p:spPr>
        <p:txBody>
          <a:bodyPr wrap="square" rtlCol="0">
            <a:spAutoFit/>
          </a:bodyPr>
          <a:lstStyle/>
          <a:p>
            <a:r>
              <a:rPr lang="en-US" dirty="0">
                <a:solidFill>
                  <a:srgbClr val="C00000"/>
                </a:solidFill>
              </a:rPr>
              <a:t>School of Health Technology and Management</a:t>
            </a:r>
          </a:p>
        </p:txBody>
      </p:sp>
    </p:spTree>
    <p:extLst>
      <p:ext uri="{BB962C8B-B14F-4D97-AF65-F5344CB8AC3E}">
        <p14:creationId xmlns:p14="http://schemas.microsoft.com/office/powerpoint/2010/main" val="2797875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219200"/>
            <a:ext cx="8686800" cy="4953000"/>
          </a:xfrm>
        </p:spPr>
        <p:txBody>
          <a:bodyPr/>
          <a:lstStyle/>
          <a:p>
            <a:r>
              <a:rPr lang="en-US" b="1" dirty="0"/>
              <a:t>PSWP shall be privileged and shall not </a:t>
            </a:r>
            <a:r>
              <a:rPr lang="en-US" b="1" dirty="0" smtClean="0"/>
              <a:t>be</a:t>
            </a:r>
          </a:p>
          <a:p>
            <a:endParaRPr lang="en-US" b="1" dirty="0"/>
          </a:p>
          <a:p>
            <a:pPr algn="l"/>
            <a:r>
              <a:rPr lang="en-US" dirty="0" smtClean="0"/>
              <a:t> 4) </a:t>
            </a:r>
            <a:r>
              <a:rPr lang="en-US" dirty="0" smtClean="0"/>
              <a:t>admitted </a:t>
            </a:r>
            <a:r>
              <a:rPr lang="en-US" dirty="0" smtClean="0"/>
              <a:t>as evidence in any Federal, state, or local government civil proceeding, criminal proceeding, administrative rulemaking proceeding, or administrative adjudicatory proceeding, including any such proceeding against a provider; or</a:t>
            </a:r>
            <a:endParaRPr lang="en-US" dirty="0"/>
          </a:p>
        </p:txBody>
      </p:sp>
      <p:sp>
        <p:nvSpPr>
          <p:cNvPr id="4" name="TextBox 3"/>
          <p:cNvSpPr txBox="1"/>
          <p:nvPr/>
        </p:nvSpPr>
        <p:spPr>
          <a:xfrm>
            <a:off x="4114799" y="685800"/>
            <a:ext cx="5029201" cy="369332"/>
          </a:xfrm>
          <a:prstGeom prst="rect">
            <a:avLst/>
          </a:prstGeom>
          <a:noFill/>
        </p:spPr>
        <p:txBody>
          <a:bodyPr wrap="square" rtlCol="0">
            <a:spAutoFit/>
          </a:bodyPr>
          <a:lstStyle/>
          <a:p>
            <a:r>
              <a:rPr lang="en-US" dirty="0">
                <a:solidFill>
                  <a:srgbClr val="C00000"/>
                </a:solidFill>
              </a:rPr>
              <a:t>School of Health Technology and Management</a:t>
            </a:r>
          </a:p>
        </p:txBody>
      </p:sp>
    </p:spTree>
    <p:extLst>
      <p:ext uri="{BB962C8B-B14F-4D97-AF65-F5344CB8AC3E}">
        <p14:creationId xmlns:p14="http://schemas.microsoft.com/office/powerpoint/2010/main" val="3165069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799" y="1219200"/>
            <a:ext cx="8667751" cy="4648200"/>
          </a:xfrm>
        </p:spPr>
        <p:txBody>
          <a:bodyPr/>
          <a:lstStyle/>
          <a:p>
            <a:r>
              <a:rPr lang="en-US" b="1" dirty="0"/>
              <a:t>PSWP shall be privileged and shall not </a:t>
            </a:r>
            <a:r>
              <a:rPr lang="en-US" b="1" dirty="0" smtClean="0"/>
              <a:t>be</a:t>
            </a:r>
          </a:p>
          <a:p>
            <a:endParaRPr lang="en-US" b="1" dirty="0" smtClean="0"/>
          </a:p>
          <a:p>
            <a:pPr algn="l"/>
            <a:r>
              <a:rPr lang="en-US" dirty="0" smtClean="0"/>
              <a:t>  5</a:t>
            </a:r>
            <a:r>
              <a:rPr lang="en-US" dirty="0" smtClean="0"/>
              <a:t>) admitted </a:t>
            </a:r>
            <a:r>
              <a:rPr lang="en-US" dirty="0" smtClean="0"/>
              <a:t>in a professional disciplinary proceeding of a professional disciplinary body established or specifically authorized under state law.</a:t>
            </a:r>
            <a:endParaRPr lang="en-US" dirty="0"/>
          </a:p>
          <a:p>
            <a:pPr algn="l"/>
            <a:endParaRPr lang="en-US" dirty="0" smtClean="0"/>
          </a:p>
          <a:p>
            <a:pPr algn="l"/>
            <a:endParaRPr lang="en-US" dirty="0"/>
          </a:p>
          <a:p>
            <a:endParaRPr lang="en-US" dirty="0"/>
          </a:p>
        </p:txBody>
      </p:sp>
      <p:sp>
        <p:nvSpPr>
          <p:cNvPr id="4" name="TextBox 3"/>
          <p:cNvSpPr txBox="1"/>
          <p:nvPr/>
        </p:nvSpPr>
        <p:spPr>
          <a:xfrm>
            <a:off x="4038601" y="685800"/>
            <a:ext cx="4953000" cy="369332"/>
          </a:xfrm>
          <a:prstGeom prst="rect">
            <a:avLst/>
          </a:prstGeom>
          <a:noFill/>
        </p:spPr>
        <p:txBody>
          <a:bodyPr wrap="square" rtlCol="0">
            <a:spAutoFit/>
          </a:bodyPr>
          <a:lstStyle/>
          <a:p>
            <a:r>
              <a:rPr lang="en-US" dirty="0">
                <a:solidFill>
                  <a:srgbClr val="C00000"/>
                </a:solidFill>
              </a:rPr>
              <a:t>School of Health Technology and Management</a:t>
            </a:r>
          </a:p>
        </p:txBody>
      </p:sp>
    </p:spTree>
    <p:extLst>
      <p:ext uri="{BB962C8B-B14F-4D97-AF65-F5344CB8AC3E}">
        <p14:creationId xmlns:p14="http://schemas.microsoft.com/office/powerpoint/2010/main" val="2537740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75" y="1219200"/>
            <a:ext cx="8582025" cy="4812268"/>
          </a:xfrm>
        </p:spPr>
        <p:txBody>
          <a:bodyPr/>
          <a:lstStyle/>
          <a:p>
            <a:pPr algn="l"/>
            <a:r>
              <a:rPr lang="en-US" sz="4400" b="1" baseline="0" dirty="0" smtClean="0">
                <a:solidFill>
                  <a:schemeClr val="tx1"/>
                </a:solidFill>
              </a:rPr>
              <a:t>Notwithstanding  any other law…</a:t>
            </a:r>
            <a:br>
              <a:rPr lang="en-US" sz="4400" b="1" baseline="0" dirty="0" smtClean="0">
                <a:solidFill>
                  <a:schemeClr val="tx1"/>
                </a:solidFill>
              </a:rPr>
            </a:br>
            <a:r>
              <a:rPr lang="en-US" sz="4400" b="1" baseline="0" dirty="0" smtClean="0">
                <a:solidFill>
                  <a:schemeClr val="tx1"/>
                </a:solidFill>
              </a:rPr>
              <a:t>PSWP shall be Confidential and  shall not be disclosed.</a:t>
            </a:r>
            <a:endParaRPr lang="en-US" sz="4400" b="1" dirty="0">
              <a:solidFill>
                <a:schemeClr val="tx1"/>
              </a:solidFill>
            </a:endParaRPr>
          </a:p>
        </p:txBody>
      </p:sp>
      <p:sp>
        <p:nvSpPr>
          <p:cNvPr id="4" name="TextBox 3"/>
          <p:cNvSpPr txBox="1"/>
          <p:nvPr/>
        </p:nvSpPr>
        <p:spPr>
          <a:xfrm>
            <a:off x="4038599" y="685800"/>
            <a:ext cx="4953001" cy="369332"/>
          </a:xfrm>
          <a:prstGeom prst="rect">
            <a:avLst/>
          </a:prstGeom>
          <a:noFill/>
        </p:spPr>
        <p:txBody>
          <a:bodyPr wrap="square" rtlCol="0">
            <a:spAutoFit/>
          </a:bodyPr>
          <a:lstStyle/>
          <a:p>
            <a:r>
              <a:rPr lang="en-US" dirty="0">
                <a:solidFill>
                  <a:srgbClr val="C00000"/>
                </a:solidFill>
              </a:rPr>
              <a:t>School of Health Technology and Management</a:t>
            </a:r>
          </a:p>
        </p:txBody>
      </p:sp>
    </p:spTree>
    <p:extLst>
      <p:ext uri="{BB962C8B-B14F-4D97-AF65-F5344CB8AC3E}">
        <p14:creationId xmlns:p14="http://schemas.microsoft.com/office/powerpoint/2010/main" val="4185766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08591"/>
            <a:ext cx="8458200" cy="1066800"/>
          </a:xfrm>
        </p:spPr>
        <p:txBody>
          <a:bodyPr/>
          <a:lstStyle/>
          <a:p>
            <a:pPr algn="ctr"/>
            <a:r>
              <a:rPr lang="en-US" sz="4800" b="1" dirty="0" smtClean="0">
                <a:solidFill>
                  <a:schemeClr val="tx1"/>
                </a:solidFill>
              </a:rPr>
              <a:t>Exceptions to Privilege and Confidentiality</a:t>
            </a:r>
            <a:br>
              <a:rPr lang="en-US" sz="4800" b="1" dirty="0" smtClean="0">
                <a:solidFill>
                  <a:schemeClr val="tx1"/>
                </a:solidFill>
              </a:rPr>
            </a:br>
            <a:r>
              <a:rPr lang="en-US" sz="4800" b="1" dirty="0" smtClean="0">
                <a:solidFill>
                  <a:schemeClr val="tx1"/>
                </a:solidFill>
              </a:rPr>
              <a:t>Evidence of Crime</a:t>
            </a:r>
            <a:br>
              <a:rPr lang="en-US" sz="4800" b="1" dirty="0" smtClean="0">
                <a:solidFill>
                  <a:schemeClr val="tx1"/>
                </a:solidFill>
              </a:rPr>
            </a:br>
            <a:endParaRPr lang="en-US" sz="4800" b="1" dirty="0">
              <a:solidFill>
                <a:schemeClr val="tx1"/>
              </a:solidFill>
            </a:endParaRPr>
          </a:p>
        </p:txBody>
      </p:sp>
      <p:sp>
        <p:nvSpPr>
          <p:cNvPr id="3" name="Subtitle 2"/>
          <p:cNvSpPr>
            <a:spLocks noGrp="1"/>
          </p:cNvSpPr>
          <p:nvPr>
            <p:ph type="subTitle" idx="1"/>
          </p:nvPr>
        </p:nvSpPr>
        <p:spPr>
          <a:xfrm>
            <a:off x="315723" y="2362200"/>
            <a:ext cx="8686800" cy="4114800"/>
          </a:xfrm>
        </p:spPr>
        <p:txBody>
          <a:bodyPr/>
          <a:lstStyle/>
          <a:p>
            <a:pPr algn="l"/>
            <a:r>
              <a:rPr lang="en-US" sz="2800" dirty="0" smtClean="0"/>
              <a:t>Disclosure of Relevant patient safety work product for use in a criminal proceeding, </a:t>
            </a:r>
            <a:r>
              <a:rPr lang="en-US" sz="2800" b="1" dirty="0" smtClean="0"/>
              <a:t>BUT only after</a:t>
            </a:r>
            <a:r>
              <a:rPr lang="en-US" sz="2800" dirty="0" smtClean="0"/>
              <a:t> a court makes an in camera determination that such patient safety work product contains evidence of a criminal act, </a:t>
            </a:r>
            <a:r>
              <a:rPr lang="en-US" sz="2800" b="1" dirty="0" smtClean="0"/>
              <a:t>and </a:t>
            </a:r>
            <a:r>
              <a:rPr lang="en-US" sz="2800" dirty="0" smtClean="0"/>
              <a:t>that such patient safety work product is material to the proceeding </a:t>
            </a:r>
            <a:r>
              <a:rPr lang="en-US" sz="2800" b="1" dirty="0" smtClean="0"/>
              <a:t>and</a:t>
            </a:r>
            <a:r>
              <a:rPr lang="en-US" sz="2800" dirty="0" smtClean="0"/>
              <a:t> not reasonably available from any other source.</a:t>
            </a:r>
            <a:endParaRPr lang="en-US" sz="2800" b="1" dirty="0"/>
          </a:p>
        </p:txBody>
      </p:sp>
      <p:sp>
        <p:nvSpPr>
          <p:cNvPr id="4" name="TextBox 3"/>
          <p:cNvSpPr txBox="1"/>
          <p:nvPr/>
        </p:nvSpPr>
        <p:spPr>
          <a:xfrm>
            <a:off x="4038600" y="729734"/>
            <a:ext cx="4963923" cy="369332"/>
          </a:xfrm>
          <a:prstGeom prst="rect">
            <a:avLst/>
          </a:prstGeom>
          <a:noFill/>
        </p:spPr>
        <p:txBody>
          <a:bodyPr wrap="none" rtlCol="0">
            <a:spAutoFit/>
          </a:bodyPr>
          <a:lstStyle/>
          <a:p>
            <a:r>
              <a:rPr lang="en-US" dirty="0">
                <a:solidFill>
                  <a:srgbClr val="C00000"/>
                </a:solidFill>
              </a:rPr>
              <a:t>School of Health Technology and Management</a:t>
            </a:r>
          </a:p>
        </p:txBody>
      </p:sp>
    </p:spTree>
    <p:extLst>
      <p:ext uri="{BB962C8B-B14F-4D97-AF65-F5344CB8AC3E}">
        <p14:creationId xmlns:p14="http://schemas.microsoft.com/office/powerpoint/2010/main" val="3380795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pPr algn="l"/>
            <a:r>
              <a:rPr lang="en-US" b="1" dirty="0" smtClean="0">
                <a:solidFill>
                  <a:schemeClr val="tx1"/>
                </a:solidFill>
              </a:rPr>
              <a:t>  Exceptions </a:t>
            </a:r>
            <a:r>
              <a:rPr lang="en-US" b="1" dirty="0" smtClean="0">
                <a:solidFill>
                  <a:schemeClr val="tx1"/>
                </a:solidFill>
              </a:rPr>
              <a:t>to confidentiality</a:t>
            </a:r>
            <a:endParaRPr lang="en-US" b="1" dirty="0">
              <a:solidFill>
                <a:schemeClr val="tx1"/>
              </a:solidFill>
            </a:endParaRPr>
          </a:p>
        </p:txBody>
      </p:sp>
      <p:sp>
        <p:nvSpPr>
          <p:cNvPr id="3" name="Subtitle 2"/>
          <p:cNvSpPr>
            <a:spLocks noGrp="1"/>
          </p:cNvSpPr>
          <p:nvPr>
            <p:ph type="subTitle" idx="1"/>
          </p:nvPr>
        </p:nvSpPr>
        <p:spPr>
          <a:xfrm>
            <a:off x="381000" y="2286000"/>
            <a:ext cx="8382000" cy="3276600"/>
          </a:xfrm>
        </p:spPr>
        <p:txBody>
          <a:bodyPr/>
          <a:lstStyle/>
          <a:p>
            <a:pPr marL="457200" indent="-457200" algn="l">
              <a:buFont typeface="Wingdings" pitchFamily="2" charset="2"/>
              <a:buChar char="Ø"/>
            </a:pPr>
            <a:r>
              <a:rPr lang="en-US" dirty="0" smtClean="0"/>
              <a:t> Disclosure by provider to carry out Patient safety activities.</a:t>
            </a:r>
          </a:p>
          <a:p>
            <a:pPr marL="457200" indent="-457200" algn="l">
              <a:buFont typeface="Wingdings" pitchFamily="2" charset="2"/>
              <a:buChar char="Ø"/>
            </a:pPr>
            <a:r>
              <a:rPr lang="en-US" dirty="0" smtClean="0"/>
              <a:t>Reporting events to FDA by HC Provider or HC Entity. </a:t>
            </a:r>
            <a:endParaRPr lang="en-US" dirty="0"/>
          </a:p>
        </p:txBody>
      </p:sp>
      <p:sp>
        <p:nvSpPr>
          <p:cNvPr id="4" name="TextBox 3"/>
          <p:cNvSpPr txBox="1"/>
          <p:nvPr/>
        </p:nvSpPr>
        <p:spPr>
          <a:xfrm>
            <a:off x="4180077" y="586859"/>
            <a:ext cx="4963923" cy="369332"/>
          </a:xfrm>
          <a:prstGeom prst="rect">
            <a:avLst/>
          </a:prstGeom>
          <a:noFill/>
        </p:spPr>
        <p:txBody>
          <a:bodyPr wrap="none" rtlCol="0">
            <a:spAutoFit/>
          </a:bodyPr>
          <a:lstStyle/>
          <a:p>
            <a:r>
              <a:rPr lang="en-US" dirty="0">
                <a:solidFill>
                  <a:srgbClr val="C00000"/>
                </a:solidFill>
              </a:rPr>
              <a:t>School of Health Technology and Management</a:t>
            </a:r>
          </a:p>
        </p:txBody>
      </p:sp>
    </p:spTree>
    <p:extLst>
      <p:ext uri="{BB962C8B-B14F-4D97-AF65-F5344CB8AC3E}">
        <p14:creationId xmlns:p14="http://schemas.microsoft.com/office/powerpoint/2010/main" val="256997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81101" y="-38102"/>
            <a:ext cx="4800599" cy="7162799"/>
          </a:xfrm>
          <a:prstGeom prst="rect">
            <a:avLst/>
          </a:prstGeom>
          <a:noFill/>
          <a:ln>
            <a:noFill/>
          </a:ln>
        </p:spPr>
      </p:pic>
      <p:sp>
        <p:nvSpPr>
          <p:cNvPr id="5" name="Oval 4"/>
          <p:cNvSpPr/>
          <p:nvPr/>
        </p:nvSpPr>
        <p:spPr>
          <a:xfrm>
            <a:off x="7467600" y="2479544"/>
            <a:ext cx="1602974" cy="1905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Network</a:t>
            </a:r>
          </a:p>
          <a:p>
            <a:pPr algn="ctr"/>
            <a:r>
              <a:rPr lang="en-US" sz="1600" dirty="0" smtClean="0"/>
              <a:t>Of PS</a:t>
            </a:r>
          </a:p>
          <a:p>
            <a:pPr algn="ctr"/>
            <a:r>
              <a:rPr lang="en-US" sz="1600" dirty="0" smtClean="0"/>
              <a:t>Databases</a:t>
            </a:r>
          </a:p>
          <a:p>
            <a:pPr algn="ctr"/>
            <a:endParaRPr lang="en-US" sz="1600" dirty="0"/>
          </a:p>
        </p:txBody>
      </p:sp>
      <p:sp>
        <p:nvSpPr>
          <p:cNvPr id="7" name="TextBox 6"/>
          <p:cNvSpPr txBox="1"/>
          <p:nvPr/>
        </p:nvSpPr>
        <p:spPr>
          <a:xfrm>
            <a:off x="6897487" y="4541223"/>
            <a:ext cx="1987402" cy="1200329"/>
          </a:xfrm>
          <a:prstGeom prst="rect">
            <a:avLst/>
          </a:prstGeom>
          <a:noFill/>
        </p:spPr>
        <p:txBody>
          <a:bodyPr wrap="square" rtlCol="0">
            <a:spAutoFit/>
          </a:bodyPr>
          <a:lstStyle/>
          <a:p>
            <a:r>
              <a:rPr lang="en-US" b="1" dirty="0" smtClean="0"/>
              <a:t>      GOAL:</a:t>
            </a:r>
          </a:p>
          <a:p>
            <a:r>
              <a:rPr lang="en-US" dirty="0" smtClean="0"/>
              <a:t>Disseminate for Patient Safety Learning</a:t>
            </a:r>
          </a:p>
        </p:txBody>
      </p:sp>
      <p:sp>
        <p:nvSpPr>
          <p:cNvPr id="8" name="TextBox 7"/>
          <p:cNvSpPr txBox="1"/>
          <p:nvPr/>
        </p:nvSpPr>
        <p:spPr>
          <a:xfrm>
            <a:off x="76200" y="3853934"/>
            <a:ext cx="1447800" cy="2369880"/>
          </a:xfrm>
          <a:prstGeom prst="rect">
            <a:avLst/>
          </a:prstGeom>
          <a:noFill/>
        </p:spPr>
        <p:txBody>
          <a:bodyPr wrap="square" rtlCol="0">
            <a:spAutoFit/>
          </a:bodyPr>
          <a:lstStyle/>
          <a:p>
            <a:r>
              <a:rPr lang="en-US" dirty="0" smtClean="0"/>
              <a:t>NO</a:t>
            </a:r>
          </a:p>
          <a:p>
            <a:r>
              <a:rPr lang="en-US" dirty="0" smtClean="0"/>
              <a:t>WHY?</a:t>
            </a:r>
          </a:p>
          <a:p>
            <a:r>
              <a:rPr lang="en-US" sz="1600" dirty="0" smtClean="0"/>
              <a:t>Can’t use</a:t>
            </a:r>
          </a:p>
          <a:p>
            <a:r>
              <a:rPr lang="en-US" sz="1600" dirty="0" smtClean="0"/>
              <a:t>For Medical Staff Privileges</a:t>
            </a:r>
          </a:p>
          <a:p>
            <a:r>
              <a:rPr lang="en-US" sz="1600" dirty="0" smtClean="0"/>
              <a:t>Decisions,</a:t>
            </a:r>
          </a:p>
          <a:p>
            <a:r>
              <a:rPr lang="en-US" sz="1600" dirty="0" smtClean="0"/>
              <a:t>adverse med staff actions</a:t>
            </a:r>
            <a:endParaRPr lang="en-US" sz="1600" dirty="0"/>
          </a:p>
        </p:txBody>
      </p:sp>
      <p:sp>
        <p:nvSpPr>
          <p:cNvPr id="9" name="TextBox 8"/>
          <p:cNvSpPr txBox="1"/>
          <p:nvPr/>
        </p:nvSpPr>
        <p:spPr>
          <a:xfrm>
            <a:off x="2057400" y="4990386"/>
            <a:ext cx="1219200" cy="646331"/>
          </a:xfrm>
          <a:prstGeom prst="rect">
            <a:avLst/>
          </a:prstGeom>
          <a:noFill/>
        </p:spPr>
        <p:txBody>
          <a:bodyPr wrap="square" rtlCol="0">
            <a:spAutoFit/>
          </a:bodyPr>
          <a:lstStyle/>
          <a:p>
            <a:r>
              <a:rPr lang="en-US" dirty="0" smtClean="0"/>
              <a:t>Medical Records</a:t>
            </a:r>
            <a:endParaRPr lang="en-US" dirty="0"/>
          </a:p>
        </p:txBody>
      </p:sp>
      <p:sp>
        <p:nvSpPr>
          <p:cNvPr id="11" name="Left Arrow 10"/>
          <p:cNvSpPr/>
          <p:nvPr/>
        </p:nvSpPr>
        <p:spPr>
          <a:xfrm>
            <a:off x="762000" y="3796284"/>
            <a:ext cx="533400"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Down Arrow Callout 11"/>
          <p:cNvSpPr/>
          <p:nvPr/>
        </p:nvSpPr>
        <p:spPr>
          <a:xfrm>
            <a:off x="2133600" y="4543306"/>
            <a:ext cx="914400" cy="457200"/>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Not PSWP</a:t>
            </a:r>
            <a:endParaRPr lang="en-US" sz="1200" dirty="0"/>
          </a:p>
        </p:txBody>
      </p:sp>
      <p:sp>
        <p:nvSpPr>
          <p:cNvPr id="13" name="Rectangle 12"/>
          <p:cNvSpPr/>
          <p:nvPr/>
        </p:nvSpPr>
        <p:spPr>
          <a:xfrm>
            <a:off x="4257675" y="3581400"/>
            <a:ext cx="914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4191000" y="3630644"/>
            <a:ext cx="1371600" cy="261610"/>
          </a:xfrm>
          <a:prstGeom prst="rect">
            <a:avLst/>
          </a:prstGeom>
          <a:noFill/>
        </p:spPr>
        <p:txBody>
          <a:bodyPr wrap="square" rtlCol="0">
            <a:spAutoFit/>
          </a:bodyPr>
          <a:lstStyle/>
          <a:p>
            <a:r>
              <a:rPr lang="en-US" sz="1100" dirty="0" smtClean="0">
                <a:solidFill>
                  <a:schemeClr val="bg1"/>
                </a:solidFill>
              </a:rPr>
              <a:t>RCA, analysis</a:t>
            </a:r>
            <a:endParaRPr lang="en-US" sz="1100" dirty="0">
              <a:solidFill>
                <a:schemeClr val="bg1"/>
              </a:solidFill>
            </a:endParaRPr>
          </a:p>
        </p:txBody>
      </p:sp>
      <p:sp>
        <p:nvSpPr>
          <p:cNvPr id="15" name="Rounded Rectangle 14"/>
          <p:cNvSpPr/>
          <p:nvPr/>
        </p:nvSpPr>
        <p:spPr>
          <a:xfrm>
            <a:off x="5334000" y="3935726"/>
            <a:ext cx="13716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a:t>
            </a:r>
          </a:p>
          <a:p>
            <a:pPr algn="ctr"/>
            <a:r>
              <a:rPr lang="en-US" dirty="0" smtClean="0"/>
              <a:t>“Lock Box”</a:t>
            </a:r>
            <a:endParaRPr lang="en-US" dirty="0"/>
          </a:p>
        </p:txBody>
      </p:sp>
      <p:sp>
        <p:nvSpPr>
          <p:cNvPr id="16" name="Oval 15"/>
          <p:cNvSpPr/>
          <p:nvPr/>
        </p:nvSpPr>
        <p:spPr>
          <a:xfrm>
            <a:off x="7772400" y="1247775"/>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PSO</a:t>
            </a:r>
          </a:p>
          <a:p>
            <a:pPr algn="ctr"/>
            <a:r>
              <a:rPr lang="en-US" dirty="0"/>
              <a:t>3</a:t>
            </a:r>
          </a:p>
        </p:txBody>
      </p:sp>
      <p:sp>
        <p:nvSpPr>
          <p:cNvPr id="17" name="Oval 16"/>
          <p:cNvSpPr/>
          <p:nvPr/>
        </p:nvSpPr>
        <p:spPr>
          <a:xfrm>
            <a:off x="6448097" y="1171572"/>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PSO</a:t>
            </a:r>
          </a:p>
          <a:p>
            <a:pPr algn="ctr"/>
            <a:r>
              <a:rPr lang="en-US" dirty="0"/>
              <a:t>2</a:t>
            </a:r>
          </a:p>
        </p:txBody>
      </p:sp>
      <p:sp>
        <p:nvSpPr>
          <p:cNvPr id="18" name="TextBox 17"/>
          <p:cNvSpPr txBox="1"/>
          <p:nvPr/>
        </p:nvSpPr>
        <p:spPr>
          <a:xfrm>
            <a:off x="5924550" y="3576783"/>
            <a:ext cx="312906" cy="369332"/>
          </a:xfrm>
          <a:prstGeom prst="rect">
            <a:avLst/>
          </a:prstGeom>
          <a:noFill/>
        </p:spPr>
        <p:txBody>
          <a:bodyPr wrap="none" rtlCol="0">
            <a:spAutoFit/>
          </a:bodyPr>
          <a:lstStyle/>
          <a:p>
            <a:r>
              <a:rPr lang="en-US" dirty="0" smtClean="0"/>
              <a:t>1</a:t>
            </a:r>
            <a:endParaRPr lang="en-US" dirty="0"/>
          </a:p>
        </p:txBody>
      </p:sp>
      <p:cxnSp>
        <p:nvCxnSpPr>
          <p:cNvPr id="20" name="Straight Arrow Connector 19"/>
          <p:cNvCxnSpPr/>
          <p:nvPr/>
        </p:nvCxnSpPr>
        <p:spPr>
          <a:xfrm>
            <a:off x="6858000" y="2085972"/>
            <a:ext cx="9144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6" idx="4"/>
          </p:cNvCxnSpPr>
          <p:nvPr/>
        </p:nvCxnSpPr>
        <p:spPr>
          <a:xfrm>
            <a:off x="8229600" y="2162175"/>
            <a:ext cx="762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6448097" y="3543297"/>
            <a:ext cx="124810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7826227" y="4194032"/>
            <a:ext cx="129922" cy="397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705725" y="3761449"/>
            <a:ext cx="1043876" cy="461665"/>
          </a:xfrm>
          <a:prstGeom prst="rect">
            <a:avLst/>
          </a:prstGeom>
          <a:noFill/>
        </p:spPr>
        <p:txBody>
          <a:bodyPr wrap="none" rtlCol="0">
            <a:spAutoFit/>
          </a:bodyPr>
          <a:lstStyle/>
          <a:p>
            <a:r>
              <a:rPr lang="en-US" sz="1200" dirty="0" smtClean="0">
                <a:solidFill>
                  <a:schemeClr val="bg1"/>
                </a:solidFill>
              </a:rPr>
              <a:t>De-identified</a:t>
            </a:r>
          </a:p>
          <a:p>
            <a:r>
              <a:rPr lang="en-US" sz="1200" dirty="0" smtClean="0">
                <a:solidFill>
                  <a:schemeClr val="bg1"/>
                </a:solidFill>
              </a:rPr>
              <a:t>Aggregated</a:t>
            </a:r>
            <a:endParaRPr lang="en-US" sz="1200" dirty="0">
              <a:solidFill>
                <a:schemeClr val="bg1"/>
              </a:solidFill>
            </a:endParaRPr>
          </a:p>
        </p:txBody>
      </p:sp>
      <p:sp>
        <p:nvSpPr>
          <p:cNvPr id="41" name="Oval 40"/>
          <p:cNvSpPr/>
          <p:nvPr/>
        </p:nvSpPr>
        <p:spPr>
          <a:xfrm>
            <a:off x="5623803" y="2949279"/>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PSO</a:t>
            </a:r>
          </a:p>
          <a:p>
            <a:pPr algn="ctr"/>
            <a:r>
              <a:rPr lang="en-US" dirty="0"/>
              <a:t>1</a:t>
            </a:r>
          </a:p>
        </p:txBody>
      </p:sp>
      <p:sp>
        <p:nvSpPr>
          <p:cNvPr id="42" name="Down Arrow Callout 41"/>
          <p:cNvSpPr/>
          <p:nvPr/>
        </p:nvSpPr>
        <p:spPr>
          <a:xfrm>
            <a:off x="3733799" y="4990386"/>
            <a:ext cx="981075" cy="1105614"/>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Not under PSQIA</a:t>
            </a:r>
          </a:p>
          <a:p>
            <a:pPr algn="ctr"/>
            <a:r>
              <a:rPr lang="en-US" sz="1200" dirty="0" smtClean="0"/>
              <a:t>BUT State Laws apply</a:t>
            </a:r>
            <a:endParaRPr lang="en-US" sz="1200" dirty="0"/>
          </a:p>
        </p:txBody>
      </p:sp>
      <p:cxnSp>
        <p:nvCxnSpPr>
          <p:cNvPr id="44" name="Straight Arrow Connector 43"/>
          <p:cNvCxnSpPr/>
          <p:nvPr/>
        </p:nvCxnSpPr>
        <p:spPr>
          <a:xfrm>
            <a:off x="3924300" y="4610695"/>
            <a:ext cx="228600" cy="3421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038601" y="685800"/>
            <a:ext cx="4952999" cy="369332"/>
          </a:xfrm>
          <a:prstGeom prst="rect">
            <a:avLst/>
          </a:prstGeom>
          <a:noFill/>
        </p:spPr>
        <p:txBody>
          <a:bodyPr wrap="square" rtlCol="0">
            <a:spAutoFit/>
          </a:bodyPr>
          <a:lstStyle/>
          <a:p>
            <a:r>
              <a:rPr lang="en-US" dirty="0">
                <a:solidFill>
                  <a:srgbClr val="C00000"/>
                </a:solidFill>
              </a:rPr>
              <a:t>School of Health Technology and Management</a:t>
            </a:r>
          </a:p>
        </p:txBody>
      </p:sp>
    </p:spTree>
    <p:extLst>
      <p:ext uri="{BB962C8B-B14F-4D97-AF65-F5344CB8AC3E}">
        <p14:creationId xmlns:p14="http://schemas.microsoft.com/office/powerpoint/2010/main" val="2437164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28575" y="1371600"/>
            <a:ext cx="9144000" cy="4800600"/>
          </a:xfrm>
        </p:spPr>
        <p:txBody>
          <a:bodyPr/>
          <a:lstStyle/>
          <a:p>
            <a:pPr eaLnBrk="1" hangingPunct="1">
              <a:spcBef>
                <a:spcPct val="0"/>
              </a:spcBef>
            </a:pPr>
            <a:endParaRPr lang="en-US" sz="2800" b="1" dirty="0" smtClean="0">
              <a:latin typeface="Calibri" pitchFamily="34" charset="0"/>
            </a:endParaRPr>
          </a:p>
          <a:p>
            <a:pPr eaLnBrk="1" hangingPunct="1">
              <a:spcBef>
                <a:spcPct val="0"/>
              </a:spcBef>
            </a:pPr>
            <a:r>
              <a:rPr lang="en-US" sz="2800" dirty="0" smtClean="0">
                <a:latin typeface="Calibri" pitchFamily="34" charset="0"/>
              </a:rPr>
              <a:t>Ronnie McKinnon RN, JD, CPHRM, CPSO, CPPS</a:t>
            </a:r>
          </a:p>
          <a:p>
            <a:pPr eaLnBrk="1" hangingPunct="1">
              <a:spcBef>
                <a:spcPct val="0"/>
              </a:spcBef>
            </a:pPr>
            <a:r>
              <a:rPr lang="en-US" sz="2800" dirty="0" smtClean="0">
                <a:latin typeface="Calibri" pitchFamily="34" charset="0"/>
              </a:rPr>
              <a:t>TeamSTEPPS® Master Trainer</a:t>
            </a:r>
          </a:p>
          <a:p>
            <a:pPr eaLnBrk="1" hangingPunct="1">
              <a:spcBef>
                <a:spcPct val="0"/>
              </a:spcBef>
            </a:pPr>
            <a:r>
              <a:rPr lang="en-US" sz="2800" dirty="0" smtClean="0">
                <a:latin typeface="Calibri" pitchFamily="34" charset="0"/>
              </a:rPr>
              <a:t>Certified Just Culture Professional</a:t>
            </a:r>
          </a:p>
          <a:p>
            <a:pPr eaLnBrk="1" hangingPunct="1">
              <a:spcBef>
                <a:spcPct val="0"/>
              </a:spcBef>
            </a:pPr>
            <a:r>
              <a:rPr lang="en-US" sz="2800" dirty="0" smtClean="0">
                <a:latin typeface="Calibri" pitchFamily="34" charset="0"/>
              </a:rPr>
              <a:t> Director, MS Healthcare Quality and Patient Safety</a:t>
            </a:r>
          </a:p>
          <a:p>
            <a:pPr eaLnBrk="1" hangingPunct="1">
              <a:spcBef>
                <a:spcPct val="0"/>
              </a:spcBef>
            </a:pPr>
            <a:r>
              <a:rPr lang="en-US" sz="2800" dirty="0" smtClean="0">
                <a:latin typeface="Calibri" pitchFamily="34" charset="0"/>
              </a:rPr>
              <a:t>Clinical Assistant Professor </a:t>
            </a:r>
          </a:p>
          <a:p>
            <a:pPr eaLnBrk="1" hangingPunct="1">
              <a:spcBef>
                <a:spcPct val="0"/>
              </a:spcBef>
            </a:pPr>
            <a:r>
              <a:rPr lang="en-US" sz="2800" dirty="0" smtClean="0">
                <a:latin typeface="Calibri" pitchFamily="34" charset="0"/>
              </a:rPr>
              <a:t>School of Health Technology and Management</a:t>
            </a:r>
          </a:p>
          <a:p>
            <a:pPr eaLnBrk="1" hangingPunct="1"/>
            <a:r>
              <a:rPr lang="en-US" sz="2800" dirty="0" smtClean="0">
                <a:latin typeface="Calibri" pitchFamily="34" charset="0"/>
              </a:rPr>
              <a:t>Stony Brook University Health Sciences Center</a:t>
            </a:r>
          </a:p>
          <a:p>
            <a:pPr eaLnBrk="1" hangingPunct="1"/>
            <a:r>
              <a:rPr lang="en-US" sz="2800" dirty="0" smtClean="0">
                <a:latin typeface="Calibri" pitchFamily="34" charset="0"/>
              </a:rPr>
              <a:t>Stony Brook, New York</a:t>
            </a:r>
          </a:p>
        </p:txBody>
      </p:sp>
      <p:sp>
        <p:nvSpPr>
          <p:cNvPr id="2" name="TextBox 1"/>
          <p:cNvSpPr txBox="1"/>
          <p:nvPr/>
        </p:nvSpPr>
        <p:spPr>
          <a:xfrm>
            <a:off x="4114800" y="781050"/>
            <a:ext cx="5029200" cy="369332"/>
          </a:xfrm>
          <a:prstGeom prst="rect">
            <a:avLst/>
          </a:prstGeom>
          <a:noFill/>
        </p:spPr>
        <p:txBody>
          <a:bodyPr wrap="square" rtlCol="0">
            <a:spAutoFit/>
          </a:bodyPr>
          <a:lstStyle/>
          <a:p>
            <a:r>
              <a:rPr lang="en-US" dirty="0" smtClean="0">
                <a:solidFill>
                  <a:srgbClr val="C00000"/>
                </a:solidFill>
              </a:rPr>
              <a:t>School of Health Technology and Management</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143000"/>
            <a:ext cx="8763000" cy="5029200"/>
          </a:xfrm>
        </p:spPr>
        <p:txBody>
          <a:bodyPr/>
          <a:lstStyle/>
          <a:p>
            <a:endParaRPr lang="en-US" dirty="0"/>
          </a:p>
        </p:txBody>
      </p:sp>
      <p:pic>
        <p:nvPicPr>
          <p:cNvPr id="1027" name="Picture 3" descr="C:\Users\Ronnie\Pictures\ScanSnap\2014_09_10_14_25_45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686800"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6292334"/>
            <a:ext cx="4737259" cy="369332"/>
          </a:xfrm>
          <a:prstGeom prst="rect">
            <a:avLst/>
          </a:prstGeom>
          <a:noFill/>
        </p:spPr>
        <p:txBody>
          <a:bodyPr wrap="none" rtlCol="0">
            <a:spAutoFit/>
          </a:bodyPr>
          <a:lstStyle/>
          <a:p>
            <a:r>
              <a:rPr lang="en-US" dirty="0" smtClean="0"/>
              <a:t>Source: www.pso.ahrq.gov/listed/geographic</a:t>
            </a:r>
            <a:endParaRPr lang="en-US" dirty="0"/>
          </a:p>
        </p:txBody>
      </p:sp>
      <p:sp>
        <p:nvSpPr>
          <p:cNvPr id="6" name="TextBox 5"/>
          <p:cNvSpPr txBox="1"/>
          <p:nvPr/>
        </p:nvSpPr>
        <p:spPr>
          <a:xfrm>
            <a:off x="3962400" y="773668"/>
            <a:ext cx="4963923" cy="369332"/>
          </a:xfrm>
          <a:prstGeom prst="rect">
            <a:avLst/>
          </a:prstGeom>
          <a:noFill/>
        </p:spPr>
        <p:txBody>
          <a:bodyPr wrap="none" rtlCol="0">
            <a:spAutoFit/>
          </a:bodyPr>
          <a:lstStyle/>
          <a:p>
            <a:r>
              <a:rPr lang="en-US" dirty="0">
                <a:solidFill>
                  <a:srgbClr val="C00000"/>
                </a:solidFill>
              </a:rPr>
              <a:t>School of Health Technology and Management</a:t>
            </a:r>
          </a:p>
        </p:txBody>
      </p:sp>
    </p:spTree>
    <p:extLst>
      <p:ext uri="{BB962C8B-B14F-4D97-AF65-F5344CB8AC3E}">
        <p14:creationId xmlns:p14="http://schemas.microsoft.com/office/powerpoint/2010/main" val="916380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550" y="1074182"/>
            <a:ext cx="8915400" cy="685799"/>
          </a:xfrm>
        </p:spPr>
        <p:txBody>
          <a:bodyPr/>
          <a:lstStyle/>
          <a:p>
            <a:pPr algn="ctr"/>
            <a:r>
              <a:rPr lang="en-US" b="1" dirty="0" smtClean="0">
                <a:solidFill>
                  <a:schemeClr val="tx1"/>
                </a:solidFill>
              </a:rPr>
              <a:t>Legal </a:t>
            </a:r>
            <a:r>
              <a:rPr lang="en-US" b="1" dirty="0" smtClean="0">
                <a:solidFill>
                  <a:schemeClr val="tx1"/>
                </a:solidFill>
              </a:rPr>
              <a:t>Challenges</a:t>
            </a:r>
            <a:endParaRPr lang="en-US" b="1" dirty="0">
              <a:solidFill>
                <a:schemeClr val="tx1"/>
              </a:solidFill>
            </a:endParaRPr>
          </a:p>
        </p:txBody>
      </p:sp>
      <p:sp>
        <p:nvSpPr>
          <p:cNvPr id="3" name="Subtitle 2"/>
          <p:cNvSpPr>
            <a:spLocks noGrp="1"/>
          </p:cNvSpPr>
          <p:nvPr>
            <p:ph type="subTitle" idx="1"/>
          </p:nvPr>
        </p:nvSpPr>
        <p:spPr>
          <a:xfrm>
            <a:off x="161925" y="1676400"/>
            <a:ext cx="8829676" cy="4495800"/>
          </a:xfrm>
        </p:spPr>
        <p:txBody>
          <a:bodyPr/>
          <a:lstStyle/>
          <a:p>
            <a:r>
              <a:rPr lang="en-US" sz="2000" b="1" u="sng" dirty="0" smtClean="0"/>
              <a:t>Illinois </a:t>
            </a:r>
            <a:r>
              <a:rPr lang="en-US" sz="2000" b="1" u="sng" dirty="0" smtClean="0"/>
              <a:t>Dept. of Financial and Professional Regulation v. Walgreen Co </a:t>
            </a:r>
            <a:r>
              <a:rPr lang="en-US" sz="2000" u="sng" dirty="0" smtClean="0"/>
              <a:t>*</a:t>
            </a:r>
          </a:p>
          <a:p>
            <a:r>
              <a:rPr lang="en-US" sz="2000" b="1" dirty="0" smtClean="0"/>
              <a:t>Patient Safety Work Product is Privileged under PSQIA</a:t>
            </a:r>
          </a:p>
          <a:p>
            <a:r>
              <a:rPr lang="en-US" sz="2000" dirty="0" smtClean="0"/>
              <a:t> </a:t>
            </a:r>
            <a:r>
              <a:rPr lang="en-US" sz="2000" dirty="0" smtClean="0"/>
              <a:t>Illinois appellate court upheld lower court’s decision: Patient Safety Work Product (PSWP) is privileged and not subject to discovery under the </a:t>
            </a:r>
          </a:p>
          <a:p>
            <a:r>
              <a:rPr lang="en-US" sz="2000" dirty="0" smtClean="0"/>
              <a:t>Patient Safety and Quality Improvement Act.</a:t>
            </a:r>
          </a:p>
          <a:p>
            <a:pPr marL="342900" indent="-342900" algn="l">
              <a:buFont typeface="Wingdings" pitchFamily="2" charset="2"/>
              <a:buChar char="Ø"/>
            </a:pPr>
            <a:r>
              <a:rPr lang="en-US" sz="2000" dirty="0" smtClean="0"/>
              <a:t> IDFPR (Pharmacy Licensing Disciplinary  Board) subpoenaed “all incident reports  of medication error” involving certain Walgreen’s Pharmacists who were under  Pharmacy Disciplinary Board Investigation.</a:t>
            </a:r>
          </a:p>
          <a:p>
            <a:pPr marL="342900" indent="-342900" algn="l">
              <a:buFont typeface="Wingdings" pitchFamily="2" charset="2"/>
              <a:buChar char="Ø"/>
            </a:pPr>
            <a:r>
              <a:rPr lang="en-US" sz="2000" dirty="0" smtClean="0"/>
              <a:t>Walgreens asserted PSWP Privilege under PSQIA.</a:t>
            </a:r>
          </a:p>
          <a:p>
            <a:pPr marL="342900" indent="-342900" algn="l">
              <a:buFont typeface="Wingdings" pitchFamily="2" charset="2"/>
              <a:buChar char="Ø"/>
            </a:pPr>
            <a:r>
              <a:rPr lang="en-US" sz="2000" dirty="0" smtClean="0"/>
              <a:t>IDFPR moved to compel Walgreens --argued documents maintained for reasons other than for reporting to PSO.</a:t>
            </a:r>
          </a:p>
          <a:p>
            <a:pPr marL="342900" indent="-342900" algn="l">
              <a:buFont typeface="Wingdings" pitchFamily="2" charset="2"/>
              <a:buChar char="Ø"/>
            </a:pPr>
            <a:r>
              <a:rPr lang="en-US" sz="2000" dirty="0" smtClean="0"/>
              <a:t>Lower Court dismissed the petition based on PSQIA privilege.</a:t>
            </a:r>
          </a:p>
          <a:p>
            <a:pPr marL="342900" indent="-342900" algn="l">
              <a:buFont typeface="Wingdings" pitchFamily="2" charset="2"/>
              <a:buChar char="Ø"/>
            </a:pPr>
            <a:r>
              <a:rPr lang="en-US" sz="2000" dirty="0" smtClean="0"/>
              <a:t>IDFPR appealed.</a:t>
            </a:r>
          </a:p>
          <a:p>
            <a:pPr marL="342900" indent="-342900" algn="l">
              <a:buFont typeface="Wingdings" pitchFamily="2" charset="2"/>
              <a:buChar char="Ø"/>
            </a:pPr>
            <a:endParaRPr lang="en-US" sz="2000" dirty="0"/>
          </a:p>
        </p:txBody>
      </p:sp>
      <p:sp>
        <p:nvSpPr>
          <p:cNvPr id="4" name="TextBox 3"/>
          <p:cNvSpPr txBox="1"/>
          <p:nvPr/>
        </p:nvSpPr>
        <p:spPr>
          <a:xfrm>
            <a:off x="4038600" y="685800"/>
            <a:ext cx="4953001" cy="369332"/>
          </a:xfrm>
          <a:prstGeom prst="rect">
            <a:avLst/>
          </a:prstGeom>
          <a:noFill/>
        </p:spPr>
        <p:txBody>
          <a:bodyPr wrap="square" rtlCol="0">
            <a:spAutoFit/>
          </a:bodyPr>
          <a:lstStyle/>
          <a:p>
            <a:r>
              <a:rPr lang="en-US" dirty="0">
                <a:solidFill>
                  <a:srgbClr val="C00000"/>
                </a:solidFill>
              </a:rPr>
              <a:t>School of Health Technology and Management</a:t>
            </a:r>
          </a:p>
        </p:txBody>
      </p:sp>
      <p:sp>
        <p:nvSpPr>
          <p:cNvPr id="5" name="TextBox 4"/>
          <p:cNvSpPr txBox="1"/>
          <p:nvPr/>
        </p:nvSpPr>
        <p:spPr>
          <a:xfrm>
            <a:off x="292390" y="6324600"/>
            <a:ext cx="4262770" cy="369332"/>
          </a:xfrm>
          <a:prstGeom prst="rect">
            <a:avLst/>
          </a:prstGeom>
          <a:noFill/>
        </p:spPr>
        <p:txBody>
          <a:bodyPr wrap="none" rtlCol="0">
            <a:spAutoFit/>
          </a:bodyPr>
          <a:lstStyle/>
          <a:p>
            <a:r>
              <a:rPr lang="en-US" dirty="0" smtClean="0"/>
              <a:t>*970 N.E. 2d 552 (Illinois Ct. App. 2012)</a:t>
            </a:r>
            <a:endParaRPr lang="en-US" dirty="0"/>
          </a:p>
        </p:txBody>
      </p:sp>
    </p:spTree>
    <p:extLst>
      <p:ext uri="{BB962C8B-B14F-4D97-AF65-F5344CB8AC3E}">
        <p14:creationId xmlns:p14="http://schemas.microsoft.com/office/powerpoint/2010/main" val="2631233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22866"/>
            <a:ext cx="8839199" cy="5225534"/>
          </a:xfrm>
        </p:spPr>
        <p:txBody>
          <a:bodyPr/>
          <a:lstStyle/>
          <a:p>
            <a:pPr algn="l"/>
            <a:r>
              <a:rPr lang="en-US" sz="6000" dirty="0" smtClean="0">
                <a:solidFill>
                  <a:schemeClr val="tx1"/>
                </a:solidFill>
              </a:rPr>
              <a:t>           </a:t>
            </a:r>
            <a:r>
              <a:rPr lang="en-US" sz="6000" dirty="0" smtClean="0">
                <a:solidFill>
                  <a:schemeClr val="tx1"/>
                </a:solidFill>
              </a:rPr>
              <a:t> </a:t>
            </a:r>
            <a:r>
              <a:rPr lang="en-US" sz="4800" u="sng" dirty="0" smtClean="0">
                <a:solidFill>
                  <a:schemeClr val="tx1"/>
                </a:solidFill>
              </a:rPr>
              <a:t>Walgreens</a:t>
            </a:r>
            <a:r>
              <a:rPr lang="en-US" sz="6000" dirty="0" smtClean="0">
                <a:solidFill>
                  <a:schemeClr val="tx1"/>
                </a:solidFill>
              </a:rPr>
              <a:t> </a:t>
            </a:r>
            <a:r>
              <a:rPr lang="en-US" sz="4800" dirty="0" smtClean="0">
                <a:solidFill>
                  <a:schemeClr val="tx1"/>
                </a:solidFill>
              </a:rPr>
              <a:t>Appellate Decision</a:t>
            </a:r>
            <a:br>
              <a:rPr lang="en-US" sz="4800" dirty="0" smtClean="0">
                <a:solidFill>
                  <a:schemeClr val="tx1"/>
                </a:solidFill>
              </a:rPr>
            </a:br>
            <a:r>
              <a:rPr lang="en-US" sz="4800" dirty="0" smtClean="0">
                <a:solidFill>
                  <a:schemeClr val="tx1"/>
                </a:solidFill>
              </a:rPr>
              <a:t>       </a:t>
            </a:r>
            <a:r>
              <a:rPr lang="en-US" sz="3600" dirty="0" smtClean="0">
                <a:solidFill>
                  <a:schemeClr val="tx1"/>
                </a:solidFill>
              </a:rPr>
              <a:t>Relied primarily on two provisions of PSQIA:</a:t>
            </a:r>
            <a:br>
              <a:rPr lang="en-US" sz="3600" dirty="0" smtClean="0">
                <a:solidFill>
                  <a:schemeClr val="tx1"/>
                </a:solidFill>
              </a:rPr>
            </a:br>
            <a:r>
              <a:rPr lang="en-US" sz="3600" dirty="0" smtClean="0">
                <a:solidFill>
                  <a:schemeClr val="tx1"/>
                </a:solidFill>
              </a:rPr>
              <a:t>1) The purpose of the PSQIA is to encourage a “culture of safety” and quality in the US healthcare system by providing for a “broad confidentiality and legal protections of information collected and reported voluntarily for purposes of improving the quality of medical care and patient safety.”</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2)PSWP is defined as “any data, reports, records, memoranda, analyses, or written or oral statements which are assembled, or developed by a provider for reporting to a PSO and are reported to a PSO.”</a:t>
            </a:r>
            <a:br>
              <a:rPr lang="en-US" sz="3600" dirty="0" smtClean="0">
                <a:solidFill>
                  <a:schemeClr val="tx1"/>
                </a:solidFill>
              </a:rPr>
            </a:br>
            <a:r>
              <a:rPr lang="en-US" sz="6000" dirty="0" smtClean="0">
                <a:solidFill>
                  <a:schemeClr val="tx1"/>
                </a:solidFill>
              </a:rPr>
              <a:t/>
            </a:r>
            <a:br>
              <a:rPr lang="en-US" sz="6000" dirty="0" smtClean="0">
                <a:solidFill>
                  <a:schemeClr val="tx1"/>
                </a:solidFill>
              </a:rPr>
            </a:br>
            <a:r>
              <a:rPr lang="en-US" sz="2400" dirty="0">
                <a:solidFill>
                  <a:schemeClr val="tx1"/>
                </a:solidFill>
              </a:rPr>
              <a:t/>
            </a:r>
            <a:br>
              <a:rPr lang="en-US" sz="2400" dirty="0">
                <a:solidFill>
                  <a:schemeClr val="tx1"/>
                </a:solidFill>
              </a:rPr>
            </a:br>
            <a:endParaRPr lang="en-US" sz="6000" dirty="0">
              <a:solidFill>
                <a:schemeClr val="tx1"/>
              </a:solidFill>
            </a:endParaRPr>
          </a:p>
        </p:txBody>
      </p:sp>
      <p:sp>
        <p:nvSpPr>
          <p:cNvPr id="4" name="TextBox 3"/>
          <p:cNvSpPr txBox="1"/>
          <p:nvPr/>
        </p:nvSpPr>
        <p:spPr>
          <a:xfrm>
            <a:off x="3962400" y="653534"/>
            <a:ext cx="5029200" cy="369332"/>
          </a:xfrm>
          <a:prstGeom prst="rect">
            <a:avLst/>
          </a:prstGeom>
          <a:noFill/>
        </p:spPr>
        <p:txBody>
          <a:bodyPr wrap="square" rtlCol="0">
            <a:spAutoFit/>
          </a:bodyPr>
          <a:lstStyle/>
          <a:p>
            <a:r>
              <a:rPr lang="en-US" dirty="0">
                <a:solidFill>
                  <a:srgbClr val="C00000"/>
                </a:solidFill>
              </a:rPr>
              <a:t>School of Health Technology and Management</a:t>
            </a:r>
          </a:p>
        </p:txBody>
      </p:sp>
    </p:spTree>
    <p:extLst>
      <p:ext uri="{BB962C8B-B14F-4D97-AF65-F5344CB8AC3E}">
        <p14:creationId xmlns:p14="http://schemas.microsoft.com/office/powerpoint/2010/main" val="714487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610600" cy="1470025"/>
          </a:xfrm>
        </p:spPr>
        <p:txBody>
          <a:bodyPr/>
          <a:lstStyle/>
          <a:p>
            <a:pPr algn="ctr"/>
            <a:r>
              <a:rPr lang="en-US" sz="4800" b="1" u="sng" dirty="0" smtClean="0">
                <a:solidFill>
                  <a:schemeClr val="tx1"/>
                </a:solidFill>
              </a:rPr>
              <a:t>Charles v Southern Baptist Hospital</a:t>
            </a:r>
            <a:r>
              <a:rPr lang="en-US" sz="4800" dirty="0" smtClean="0">
                <a:solidFill>
                  <a:schemeClr val="tx1"/>
                </a:solidFill>
              </a:rPr>
              <a:t>* </a:t>
            </a:r>
            <a:endParaRPr lang="en-US" sz="4800" dirty="0">
              <a:solidFill>
                <a:schemeClr val="tx1"/>
              </a:solidFill>
            </a:endParaRPr>
          </a:p>
        </p:txBody>
      </p:sp>
      <p:sp>
        <p:nvSpPr>
          <p:cNvPr id="3" name="Subtitle 2"/>
          <p:cNvSpPr>
            <a:spLocks noGrp="1"/>
          </p:cNvSpPr>
          <p:nvPr>
            <p:ph type="subTitle" idx="1"/>
          </p:nvPr>
        </p:nvSpPr>
        <p:spPr>
          <a:xfrm>
            <a:off x="152400" y="2209800"/>
            <a:ext cx="8839201" cy="3276600"/>
          </a:xfrm>
        </p:spPr>
        <p:txBody>
          <a:bodyPr/>
          <a:lstStyle/>
          <a:p>
            <a:r>
              <a:rPr lang="en-US" dirty="0" smtClean="0"/>
              <a:t>Issue: PSWP Privilege if state mandated report?</a:t>
            </a:r>
          </a:p>
          <a:p>
            <a:pPr marL="457200" indent="-457200" algn="l">
              <a:buFont typeface="Wingdings" pitchFamily="2" charset="2"/>
              <a:buChar char="Ø"/>
            </a:pPr>
            <a:r>
              <a:rPr lang="en-US" sz="2800" dirty="0" smtClean="0"/>
              <a:t>Court acknowledged PSQIA, Hospital’s PSES, PSWP—except court interpreted the information as part of a state mandated reporting information</a:t>
            </a:r>
            <a:r>
              <a:rPr lang="en-US" sz="2800" dirty="0" smtClean="0">
                <a:sym typeface="Wingdings" pitchFamily="2" charset="2"/>
              </a:rPr>
              <a:t> not cloaked in Federal PSQIA protection</a:t>
            </a:r>
            <a:r>
              <a:rPr lang="en-US" sz="2800" dirty="0" smtClean="0"/>
              <a:t>.</a:t>
            </a:r>
          </a:p>
          <a:p>
            <a:pPr marL="457200" indent="-457200" algn="l">
              <a:buFont typeface="Wingdings" pitchFamily="2" charset="2"/>
              <a:buChar char="Ø"/>
            </a:pPr>
            <a:r>
              <a:rPr lang="en-US" sz="2800" dirty="0" smtClean="0"/>
              <a:t>Hospital appeal.</a:t>
            </a:r>
          </a:p>
          <a:p>
            <a:pPr algn="l"/>
            <a:endParaRPr lang="en-US" sz="2800" dirty="0"/>
          </a:p>
        </p:txBody>
      </p:sp>
      <p:sp>
        <p:nvSpPr>
          <p:cNvPr id="4" name="TextBox 3"/>
          <p:cNvSpPr txBox="1"/>
          <p:nvPr/>
        </p:nvSpPr>
        <p:spPr>
          <a:xfrm>
            <a:off x="4038600" y="762000"/>
            <a:ext cx="4953001" cy="369332"/>
          </a:xfrm>
          <a:prstGeom prst="rect">
            <a:avLst/>
          </a:prstGeom>
          <a:noFill/>
        </p:spPr>
        <p:txBody>
          <a:bodyPr wrap="square" rtlCol="0">
            <a:spAutoFit/>
          </a:bodyPr>
          <a:lstStyle/>
          <a:p>
            <a:r>
              <a:rPr lang="en-US" dirty="0">
                <a:solidFill>
                  <a:srgbClr val="C00000"/>
                </a:solidFill>
              </a:rPr>
              <a:t>School of Health Technology and Management</a:t>
            </a:r>
            <a:endParaRPr lang="en-US" dirty="0">
              <a:solidFill>
                <a:srgbClr val="C00000"/>
              </a:solidFill>
            </a:endParaRPr>
          </a:p>
        </p:txBody>
      </p:sp>
      <p:sp>
        <p:nvSpPr>
          <p:cNvPr id="5" name="TextBox 4"/>
          <p:cNvSpPr txBox="1"/>
          <p:nvPr/>
        </p:nvSpPr>
        <p:spPr>
          <a:xfrm>
            <a:off x="301915" y="6301859"/>
            <a:ext cx="5288692" cy="369332"/>
          </a:xfrm>
          <a:prstGeom prst="rect">
            <a:avLst/>
          </a:prstGeom>
          <a:noFill/>
        </p:spPr>
        <p:txBody>
          <a:bodyPr wrap="none" rtlCol="0">
            <a:spAutoFit/>
          </a:bodyPr>
          <a:lstStyle/>
          <a:p>
            <a:r>
              <a:rPr lang="en-US" dirty="0" smtClean="0"/>
              <a:t>*Case No 15-2012-CA-002677  Florida Trial Court</a:t>
            </a:r>
            <a:endParaRPr lang="en-US" dirty="0"/>
          </a:p>
        </p:txBody>
      </p:sp>
    </p:spTree>
    <p:extLst>
      <p:ext uri="{BB962C8B-B14F-4D97-AF65-F5344CB8AC3E}">
        <p14:creationId xmlns:p14="http://schemas.microsoft.com/office/powerpoint/2010/main" val="2621534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7772400" cy="1470025"/>
          </a:xfrm>
        </p:spPr>
        <p:txBody>
          <a:bodyPr/>
          <a:lstStyle/>
          <a:p>
            <a:pPr algn="l"/>
            <a:r>
              <a:rPr lang="en-US" sz="6600" dirty="0" smtClean="0">
                <a:solidFill>
                  <a:schemeClr val="tx1"/>
                </a:solidFill>
              </a:rPr>
              <a:t>    </a:t>
            </a:r>
            <a:r>
              <a:rPr lang="en-US" sz="6600" b="1" u="sng" dirty="0" smtClean="0">
                <a:solidFill>
                  <a:schemeClr val="tx1"/>
                </a:solidFill>
              </a:rPr>
              <a:t>Gooden</a:t>
            </a:r>
            <a:r>
              <a:rPr lang="en-US" b="1" u="sng" baseline="0" dirty="0" smtClean="0">
                <a:solidFill>
                  <a:schemeClr val="tx1"/>
                </a:solidFill>
              </a:rPr>
              <a:t> </a:t>
            </a:r>
            <a:r>
              <a:rPr lang="en-US" sz="4400" b="1" u="sng" baseline="0" dirty="0" smtClean="0">
                <a:solidFill>
                  <a:schemeClr val="tx1"/>
                </a:solidFill>
              </a:rPr>
              <a:t>v CVS Caremark</a:t>
            </a:r>
            <a:r>
              <a:rPr lang="en-US" sz="4400" b="1" baseline="0" dirty="0" smtClean="0">
                <a:solidFill>
                  <a:schemeClr val="tx1"/>
                </a:solidFill>
              </a:rPr>
              <a:t>*</a:t>
            </a:r>
            <a:endParaRPr lang="en-US" b="1" dirty="0">
              <a:solidFill>
                <a:schemeClr val="tx1"/>
              </a:solidFill>
            </a:endParaRPr>
          </a:p>
        </p:txBody>
      </p:sp>
      <p:sp>
        <p:nvSpPr>
          <p:cNvPr id="3" name="Subtitle 2"/>
          <p:cNvSpPr>
            <a:spLocks noGrp="1"/>
          </p:cNvSpPr>
          <p:nvPr>
            <p:ph type="subTitle" idx="1"/>
          </p:nvPr>
        </p:nvSpPr>
        <p:spPr>
          <a:xfrm>
            <a:off x="180975" y="1676400"/>
            <a:ext cx="8982075" cy="4648200"/>
          </a:xfrm>
        </p:spPr>
        <p:txBody>
          <a:bodyPr/>
          <a:lstStyle/>
          <a:p>
            <a:pPr algn="l"/>
            <a:r>
              <a:rPr lang="en-US" dirty="0" smtClean="0"/>
              <a:t>Issue: PSQIA privilege apply where party admits liability?</a:t>
            </a:r>
          </a:p>
          <a:p>
            <a:pPr marL="457200" indent="-457200" algn="l">
              <a:buFont typeface="Wingdings" pitchFamily="2" charset="2"/>
              <a:buChar char="Ø"/>
            </a:pPr>
            <a:r>
              <a:rPr lang="en-US" sz="2800" dirty="0" smtClean="0"/>
              <a:t>Plaintiff demanded incident report from CVS arguing federal privilege does not apply where defendant had admitted liability.</a:t>
            </a:r>
          </a:p>
          <a:p>
            <a:pPr marL="457200" indent="-457200" algn="l">
              <a:buFont typeface="Wingdings" pitchFamily="2" charset="2"/>
              <a:buChar char="Ø"/>
            </a:pPr>
            <a:r>
              <a:rPr lang="en-US" sz="2800" dirty="0" smtClean="0"/>
              <a:t>Defendants countered: Congress intended to improve Quality of Care by creating a “Culture of Safety through non-punitive voluntary reporting and the Federal privilege applies even where liability admitted. Court: Agreed PSQIA protection applies.</a:t>
            </a:r>
            <a:endParaRPr lang="en-US" sz="2800" dirty="0"/>
          </a:p>
        </p:txBody>
      </p:sp>
      <p:sp>
        <p:nvSpPr>
          <p:cNvPr id="4" name="TextBox 3"/>
          <p:cNvSpPr txBox="1"/>
          <p:nvPr/>
        </p:nvSpPr>
        <p:spPr>
          <a:xfrm>
            <a:off x="4199127" y="653534"/>
            <a:ext cx="4963923" cy="369332"/>
          </a:xfrm>
          <a:prstGeom prst="rect">
            <a:avLst/>
          </a:prstGeom>
          <a:noFill/>
        </p:spPr>
        <p:txBody>
          <a:bodyPr wrap="none" rtlCol="0">
            <a:spAutoFit/>
          </a:bodyPr>
          <a:lstStyle/>
          <a:p>
            <a:r>
              <a:rPr lang="en-US" dirty="0">
                <a:solidFill>
                  <a:srgbClr val="C00000"/>
                </a:solidFill>
              </a:rPr>
              <a:t>School of Health Technology and Management</a:t>
            </a:r>
            <a:endParaRPr lang="en-US" dirty="0">
              <a:solidFill>
                <a:srgbClr val="C00000"/>
              </a:solidFill>
            </a:endParaRPr>
          </a:p>
        </p:txBody>
      </p:sp>
      <p:sp>
        <p:nvSpPr>
          <p:cNvPr id="5" name="TextBox 4"/>
          <p:cNvSpPr txBox="1"/>
          <p:nvPr/>
        </p:nvSpPr>
        <p:spPr>
          <a:xfrm>
            <a:off x="381000" y="6400800"/>
            <a:ext cx="4532010" cy="369332"/>
          </a:xfrm>
          <a:prstGeom prst="rect">
            <a:avLst/>
          </a:prstGeom>
          <a:noFill/>
        </p:spPr>
        <p:txBody>
          <a:bodyPr wrap="none" rtlCol="0">
            <a:spAutoFit/>
          </a:bodyPr>
          <a:lstStyle/>
          <a:p>
            <a:r>
              <a:rPr lang="en-US" dirty="0" smtClean="0"/>
              <a:t>*Case No. 11CAVA-10885 Ohio Trial Court</a:t>
            </a:r>
            <a:endParaRPr lang="en-US" dirty="0"/>
          </a:p>
        </p:txBody>
      </p:sp>
    </p:spTree>
    <p:extLst>
      <p:ext uri="{BB962C8B-B14F-4D97-AF65-F5344CB8AC3E}">
        <p14:creationId xmlns:p14="http://schemas.microsoft.com/office/powerpoint/2010/main" val="4135491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43000"/>
            <a:ext cx="7772400" cy="1470025"/>
          </a:xfrm>
        </p:spPr>
        <p:txBody>
          <a:bodyPr/>
          <a:lstStyle/>
          <a:p>
            <a:pPr algn="ctr"/>
            <a:r>
              <a:rPr lang="en-US" sz="2800" b="1" u="sng" baseline="0" dirty="0" smtClean="0">
                <a:solidFill>
                  <a:schemeClr val="tx1"/>
                </a:solidFill>
              </a:rPr>
              <a:t>Tinal</a:t>
            </a:r>
            <a:r>
              <a:rPr lang="en-US" sz="2800" b="1" u="sng" baseline="0" dirty="0" smtClean="0">
                <a:solidFill>
                  <a:schemeClr val="tx1"/>
                </a:solidFill>
              </a:rPr>
              <a:t> v Norton Healthcare, Inc</a:t>
            </a:r>
            <a:r>
              <a:rPr lang="en-US" sz="2800" u="sng" baseline="0" dirty="0" smtClean="0">
                <a:solidFill>
                  <a:schemeClr val="tx1"/>
                </a:solidFill>
              </a:rPr>
              <a:t>.* </a:t>
            </a:r>
            <a:r>
              <a:rPr lang="en-US" sz="2800" baseline="0" dirty="0" smtClean="0">
                <a:solidFill>
                  <a:schemeClr val="tx1"/>
                </a:solidFill>
              </a:rPr>
              <a:t>(May 8, 2014)</a:t>
            </a:r>
            <a:endParaRPr lang="en-US" sz="2800" dirty="0">
              <a:solidFill>
                <a:schemeClr val="tx1"/>
              </a:solidFill>
            </a:endParaRPr>
          </a:p>
        </p:txBody>
      </p:sp>
      <p:sp>
        <p:nvSpPr>
          <p:cNvPr id="3" name="Subtitle 2"/>
          <p:cNvSpPr>
            <a:spLocks noGrp="1"/>
          </p:cNvSpPr>
          <p:nvPr>
            <p:ph type="subTitle" idx="1"/>
          </p:nvPr>
        </p:nvSpPr>
        <p:spPr>
          <a:xfrm>
            <a:off x="-19049" y="1600200"/>
            <a:ext cx="9078722" cy="4701659"/>
          </a:xfrm>
        </p:spPr>
        <p:txBody>
          <a:bodyPr/>
          <a:lstStyle/>
          <a:p>
            <a:pPr algn="l"/>
            <a:r>
              <a:rPr lang="en-US" sz="2800" b="1" dirty="0" smtClean="0"/>
              <a:t> </a:t>
            </a:r>
            <a:r>
              <a:rPr lang="en-US" sz="2800" b="1" dirty="0" smtClean="0"/>
              <a:t>Issue: Scope </a:t>
            </a:r>
            <a:r>
              <a:rPr lang="en-US" sz="2800" b="1" dirty="0" smtClean="0"/>
              <a:t>of </a:t>
            </a:r>
            <a:r>
              <a:rPr lang="en-US" sz="2800" b="1" dirty="0" smtClean="0"/>
              <a:t>PSQIA </a:t>
            </a:r>
            <a:r>
              <a:rPr lang="en-US" sz="2800" b="1" dirty="0" smtClean="0"/>
              <a:t>beyond Medical </a:t>
            </a:r>
            <a:r>
              <a:rPr lang="en-US" sz="2800" b="1" dirty="0" smtClean="0"/>
              <a:t>Malpractice</a:t>
            </a:r>
            <a:r>
              <a:rPr lang="en-US" sz="2400" b="1" dirty="0" smtClean="0"/>
              <a:t>?</a:t>
            </a:r>
            <a:endParaRPr lang="en-US" sz="2800" dirty="0" smtClean="0"/>
          </a:p>
          <a:p>
            <a:pPr marL="457200" indent="-457200" algn="l">
              <a:buFont typeface="Wingdings" pitchFamily="2" charset="2"/>
              <a:buChar char="Ø"/>
            </a:pPr>
            <a:r>
              <a:rPr lang="en-US" sz="2000" dirty="0" smtClean="0"/>
              <a:t>Wrongful Termination Employment under the  ADA  case</a:t>
            </a:r>
          </a:p>
          <a:p>
            <a:pPr marL="457200" indent="-457200" algn="l">
              <a:buFont typeface="Wingdings" pitchFamily="2" charset="2"/>
              <a:buChar char="Ø"/>
            </a:pPr>
            <a:r>
              <a:rPr lang="en-US" sz="2000" dirty="0" smtClean="0"/>
              <a:t>Plaintiff Pharmacist demanded production of RCA  and other records related to her alleged errors and records of errors of her peers.</a:t>
            </a:r>
          </a:p>
          <a:p>
            <a:pPr marL="457200" indent="-457200" algn="l">
              <a:buFont typeface="Wingdings" pitchFamily="2" charset="2"/>
              <a:buChar char="Ø"/>
            </a:pPr>
            <a:r>
              <a:rPr lang="en-US" sz="2000" dirty="0" smtClean="0"/>
              <a:t>Norton Healthcare asserted  Federal Privilege under PSQIA</a:t>
            </a:r>
          </a:p>
          <a:p>
            <a:pPr marL="457200" indent="-457200" algn="l">
              <a:buFont typeface="Wingdings" pitchFamily="2" charset="2"/>
              <a:buChar char="Ø"/>
            </a:pPr>
            <a:r>
              <a:rPr lang="en-US" sz="2000" dirty="0" smtClean="0"/>
              <a:t>Plaintiff countered that Congressional intent was PSQIA to apply to medical malpractice not wrongful termination in violation of federal civil rights cases. </a:t>
            </a:r>
          </a:p>
          <a:p>
            <a:pPr marL="457200" indent="-457200" algn="l">
              <a:buFont typeface="Wingdings" pitchFamily="2" charset="2"/>
              <a:buChar char="Ø"/>
            </a:pPr>
            <a:r>
              <a:rPr lang="en-US" sz="2000" dirty="0" smtClean="0"/>
              <a:t>Although court agreed Legislative Intent began there</a:t>
            </a:r>
            <a:r>
              <a:rPr lang="en-US" sz="2000" dirty="0" smtClean="0">
                <a:sym typeface="Wingdings" pitchFamily="2" charset="2"/>
              </a:rPr>
              <a:t> Is the scope of application of this PSQIA law described in the plain language of the law?</a:t>
            </a:r>
          </a:p>
          <a:p>
            <a:pPr marL="457200" indent="-457200" algn="l">
              <a:buFont typeface="Wingdings" pitchFamily="2" charset="2"/>
              <a:buChar char="Ø"/>
            </a:pPr>
            <a:r>
              <a:rPr lang="en-US" sz="2000" dirty="0" smtClean="0">
                <a:sym typeface="Wingdings" pitchFamily="2" charset="2"/>
              </a:rPr>
              <a:t>PSWP Privilege applies in “all federal, state, local, civil, criminal or administrative proceedings, with limited exceptions, none of which apply.”</a:t>
            </a:r>
          </a:p>
          <a:p>
            <a:pPr marL="457200" indent="-457200" algn="l">
              <a:buFont typeface="Wingdings" pitchFamily="2" charset="2"/>
              <a:buChar char="Ø"/>
            </a:pPr>
            <a:r>
              <a:rPr lang="en-US" sz="2000" dirty="0" smtClean="0">
                <a:sym typeface="Wingdings" pitchFamily="2" charset="2"/>
              </a:rPr>
              <a:t>Did Norton Health establish that the documents sought were PSWP?  </a:t>
            </a:r>
          </a:p>
          <a:p>
            <a:pPr marL="457200" indent="-457200" algn="l">
              <a:buFont typeface="Wingdings" pitchFamily="2" charset="2"/>
              <a:buChar char="Ø"/>
            </a:pPr>
            <a:r>
              <a:rPr lang="en-US" sz="2000" dirty="0" smtClean="0">
                <a:sym typeface="Wingdings" pitchFamily="2" charset="2"/>
              </a:rPr>
              <a:t>In Camera Review 84 documents, all reported to PSO. </a:t>
            </a:r>
            <a:r>
              <a:rPr lang="en-US" sz="2000" dirty="0" smtClean="0">
                <a:sym typeface="Wingdings" pitchFamily="2" charset="2"/>
              </a:rPr>
              <a:t>YesPSWP</a:t>
            </a:r>
            <a:r>
              <a:rPr lang="en-US" sz="2000" dirty="0" smtClean="0">
                <a:sym typeface="Wingdings" pitchFamily="2" charset="2"/>
              </a:rPr>
              <a:t>.</a:t>
            </a:r>
            <a:endParaRPr lang="en-US" sz="2000" dirty="0" smtClean="0"/>
          </a:p>
          <a:p>
            <a:pPr marL="457200" indent="-457200" algn="l">
              <a:buFont typeface="Wingdings" pitchFamily="2" charset="2"/>
              <a:buChar char="Ø"/>
            </a:pPr>
            <a:endParaRPr lang="en-US" sz="2800" b="1" dirty="0"/>
          </a:p>
        </p:txBody>
      </p:sp>
      <p:sp>
        <p:nvSpPr>
          <p:cNvPr id="4" name="TextBox 3"/>
          <p:cNvSpPr txBox="1"/>
          <p:nvPr/>
        </p:nvSpPr>
        <p:spPr>
          <a:xfrm>
            <a:off x="4114800" y="729734"/>
            <a:ext cx="4963923" cy="369332"/>
          </a:xfrm>
          <a:prstGeom prst="rect">
            <a:avLst/>
          </a:prstGeom>
          <a:noFill/>
        </p:spPr>
        <p:txBody>
          <a:bodyPr wrap="none" rtlCol="0">
            <a:spAutoFit/>
          </a:bodyPr>
          <a:lstStyle/>
          <a:p>
            <a:r>
              <a:rPr lang="en-US" dirty="0">
                <a:solidFill>
                  <a:srgbClr val="C00000"/>
                </a:solidFill>
              </a:rPr>
              <a:t>School of Health Technology and Management</a:t>
            </a:r>
          </a:p>
        </p:txBody>
      </p:sp>
      <p:sp>
        <p:nvSpPr>
          <p:cNvPr id="5" name="TextBox 4"/>
          <p:cNvSpPr txBox="1"/>
          <p:nvPr/>
        </p:nvSpPr>
        <p:spPr>
          <a:xfrm>
            <a:off x="225715" y="6301859"/>
            <a:ext cx="3463449" cy="369332"/>
          </a:xfrm>
          <a:prstGeom prst="rect">
            <a:avLst/>
          </a:prstGeom>
          <a:noFill/>
        </p:spPr>
        <p:txBody>
          <a:bodyPr wrap="none" rtlCol="0">
            <a:spAutoFit/>
          </a:bodyPr>
          <a:lstStyle/>
          <a:p>
            <a:r>
              <a:rPr lang="en-US" dirty="0" smtClean="0"/>
              <a:t>*Civil Action No. 3:11-CV-596-S </a:t>
            </a:r>
            <a:endParaRPr lang="en-US" dirty="0"/>
          </a:p>
        </p:txBody>
      </p:sp>
    </p:spTree>
    <p:extLst>
      <p:ext uri="{BB962C8B-B14F-4D97-AF65-F5344CB8AC3E}">
        <p14:creationId xmlns:p14="http://schemas.microsoft.com/office/powerpoint/2010/main" val="2902793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143000"/>
            <a:ext cx="8763000" cy="4953000"/>
          </a:xfrm>
        </p:spPr>
        <p:txBody>
          <a:bodyPr/>
          <a:lstStyle/>
          <a:p>
            <a:r>
              <a:rPr lang="en-US" dirty="0" smtClean="0"/>
              <a:t>Reduce Risk of Discovery of PSWP</a:t>
            </a:r>
          </a:p>
          <a:p>
            <a:pPr marL="457200" indent="-457200" algn="l">
              <a:buFont typeface="Wingdings" pitchFamily="2" charset="2"/>
              <a:buChar char="Ø"/>
            </a:pPr>
            <a:r>
              <a:rPr lang="en-US" sz="2400" dirty="0" smtClean="0"/>
              <a:t>Signed, Dated Contract with certified, listed PSO</a:t>
            </a:r>
          </a:p>
          <a:p>
            <a:pPr marL="457200" indent="-457200" algn="l">
              <a:buFont typeface="Wingdings" pitchFamily="2" charset="2"/>
              <a:buChar char="Ø"/>
            </a:pPr>
            <a:r>
              <a:rPr lang="en-US" sz="2400" dirty="0"/>
              <a:t>Define in writing your PSES </a:t>
            </a:r>
            <a:r>
              <a:rPr lang="en-US" sz="2400" dirty="0" smtClean="0"/>
              <a:t>--could </a:t>
            </a:r>
            <a:r>
              <a:rPr lang="en-US" sz="2400" dirty="0"/>
              <a:t>be comprised of many </a:t>
            </a:r>
            <a:r>
              <a:rPr lang="en-US" sz="2400" dirty="0" smtClean="0"/>
              <a:t>processes/activities, computer systems …</a:t>
            </a:r>
          </a:p>
          <a:p>
            <a:pPr marL="457200" indent="-457200" algn="l">
              <a:buFont typeface="Wingdings" pitchFamily="2" charset="2"/>
              <a:buChar char="Ø"/>
            </a:pPr>
            <a:r>
              <a:rPr lang="en-US" sz="2400" dirty="0" smtClean="0"/>
              <a:t>Definitions/Policy and Procedures related to what is PSWP, </a:t>
            </a:r>
            <a:r>
              <a:rPr lang="en-US" sz="2400" dirty="0"/>
              <a:t>data collected, </a:t>
            </a:r>
            <a:r>
              <a:rPr lang="en-US" sz="2400" dirty="0" smtClean="0"/>
              <a:t>deliberations</a:t>
            </a:r>
            <a:r>
              <a:rPr lang="en-US" sz="2400" dirty="0"/>
              <a:t>, RCA meetings, databases, meetings, </a:t>
            </a:r>
            <a:r>
              <a:rPr lang="en-US" sz="2400" dirty="0" smtClean="0"/>
              <a:t>committees and written and oral communications, reporting to PSO, processes, who has access, where stored, who is authorized to report PSWP to PSO…</a:t>
            </a:r>
          </a:p>
          <a:p>
            <a:pPr marL="457200" indent="-457200" algn="l">
              <a:buFont typeface="Wingdings" pitchFamily="2" charset="2"/>
              <a:buChar char="Ø"/>
            </a:pPr>
            <a:r>
              <a:rPr lang="en-US" sz="2400" dirty="0" smtClean="0"/>
              <a:t>Who will decide what gets reported to PSO</a:t>
            </a:r>
          </a:p>
          <a:p>
            <a:pPr marL="457200" indent="-457200" algn="l">
              <a:buFont typeface="Wingdings" pitchFamily="2" charset="2"/>
              <a:buChar char="Ø"/>
            </a:pPr>
            <a:r>
              <a:rPr lang="en-US" sz="2400" dirty="0" smtClean="0"/>
              <a:t>Be prepared to educate: </a:t>
            </a:r>
            <a:r>
              <a:rPr lang="en-US" sz="2400" dirty="0"/>
              <a:t>O</a:t>
            </a:r>
            <a:r>
              <a:rPr lang="en-US" sz="2400" dirty="0" smtClean="0"/>
              <a:t>utside Counsel, Judges, Disciplinary Board Prosecutors…</a:t>
            </a:r>
          </a:p>
          <a:p>
            <a:pPr marL="457200" indent="-457200" algn="l">
              <a:buFont typeface="Wingdings" pitchFamily="2" charset="2"/>
              <a:buChar char="Ø"/>
            </a:pPr>
            <a:endParaRPr lang="en-US" sz="2800" dirty="0"/>
          </a:p>
        </p:txBody>
      </p:sp>
      <p:sp>
        <p:nvSpPr>
          <p:cNvPr id="4" name="TextBox 3"/>
          <p:cNvSpPr txBox="1"/>
          <p:nvPr/>
        </p:nvSpPr>
        <p:spPr>
          <a:xfrm>
            <a:off x="4191000" y="685800"/>
            <a:ext cx="4963923" cy="369332"/>
          </a:xfrm>
          <a:prstGeom prst="rect">
            <a:avLst/>
          </a:prstGeom>
          <a:noFill/>
        </p:spPr>
        <p:txBody>
          <a:bodyPr wrap="none" rtlCol="0">
            <a:spAutoFit/>
          </a:bodyPr>
          <a:lstStyle/>
          <a:p>
            <a:r>
              <a:rPr lang="en-US" dirty="0">
                <a:solidFill>
                  <a:srgbClr val="C00000"/>
                </a:solidFill>
              </a:rPr>
              <a:t>School of Health Technology and Management</a:t>
            </a:r>
          </a:p>
        </p:txBody>
      </p:sp>
    </p:spTree>
    <p:extLst>
      <p:ext uri="{BB962C8B-B14F-4D97-AF65-F5344CB8AC3E}">
        <p14:creationId xmlns:p14="http://schemas.microsoft.com/office/powerpoint/2010/main" val="3778043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599" y="1143000"/>
            <a:ext cx="8763001" cy="5029200"/>
          </a:xfrm>
        </p:spPr>
        <p:txBody>
          <a:bodyPr/>
          <a:lstStyle/>
          <a:p>
            <a:r>
              <a:rPr lang="en-US" dirty="0" smtClean="0"/>
              <a:t>Reasons to Participate with PSO</a:t>
            </a:r>
          </a:p>
          <a:p>
            <a:pPr marL="457200" indent="-457200" algn="l">
              <a:buFont typeface="Wingdings" pitchFamily="2" charset="2"/>
              <a:buChar char="Ø"/>
            </a:pPr>
            <a:r>
              <a:rPr lang="en-US" dirty="0"/>
              <a:t> </a:t>
            </a:r>
            <a:r>
              <a:rPr lang="en-US" sz="2400" dirty="0" smtClean="0"/>
              <a:t>PSQIS privilege applies to all state licensed providers–</a:t>
            </a:r>
          </a:p>
          <a:p>
            <a:pPr algn="l"/>
            <a:r>
              <a:rPr lang="en-US" sz="2400" dirty="0"/>
              <a:t> </a:t>
            </a:r>
            <a:r>
              <a:rPr lang="en-US" sz="2400" dirty="0" smtClean="0"/>
              <a:t>                 NOT just hospital QA Peer Review</a:t>
            </a:r>
            <a:r>
              <a:rPr lang="en-US" dirty="0" smtClean="0"/>
              <a:t>.</a:t>
            </a:r>
          </a:p>
          <a:p>
            <a:pPr marL="457200" indent="-457200" algn="l">
              <a:buFont typeface="Wingdings" pitchFamily="2" charset="2"/>
              <a:buChar char="Ø"/>
            </a:pPr>
            <a:r>
              <a:rPr lang="en-US" sz="2400" dirty="0" smtClean="0"/>
              <a:t>Broader protection than state privilege.</a:t>
            </a:r>
          </a:p>
          <a:p>
            <a:pPr marL="457200" indent="-457200" algn="l">
              <a:buFont typeface="Wingdings" pitchFamily="2" charset="2"/>
              <a:buChar char="Ø"/>
            </a:pPr>
            <a:r>
              <a:rPr lang="en-US" sz="2400" dirty="0" smtClean="0"/>
              <a:t>PSQIA protections co-exist with state law privilege.</a:t>
            </a:r>
          </a:p>
          <a:p>
            <a:pPr marL="457200" indent="-457200" algn="l">
              <a:buFont typeface="Wingdings" pitchFamily="2" charset="2"/>
              <a:buChar char="Ø"/>
            </a:pPr>
            <a:r>
              <a:rPr lang="en-US" sz="2400" dirty="0" smtClean="0"/>
              <a:t>Some states (Missouri) require providers to report to PSO to treat Medicaid pts.</a:t>
            </a:r>
          </a:p>
          <a:p>
            <a:pPr marL="457200" indent="-457200" algn="l">
              <a:buFont typeface="Wingdings" pitchFamily="2" charset="2"/>
              <a:buChar char="Ø"/>
            </a:pPr>
            <a:r>
              <a:rPr lang="en-US" sz="2400" dirty="0" smtClean="0"/>
              <a:t>CMS certified Accountable Care Organizations must report PSWP to PSO in order to negotiate with insurance exchanges.</a:t>
            </a:r>
          </a:p>
          <a:p>
            <a:pPr marL="457200" indent="-457200" algn="l">
              <a:buFont typeface="Wingdings" pitchFamily="2" charset="2"/>
              <a:buChar char="Ø"/>
            </a:pPr>
            <a:r>
              <a:rPr lang="en-US" sz="2400" dirty="0" smtClean="0"/>
              <a:t> Contribute to the Patient Safety Improvement Culture </a:t>
            </a:r>
            <a:endParaRPr lang="en-US" sz="2400" dirty="0"/>
          </a:p>
        </p:txBody>
      </p:sp>
      <p:sp>
        <p:nvSpPr>
          <p:cNvPr id="4" name="TextBox 3"/>
          <p:cNvSpPr txBox="1"/>
          <p:nvPr/>
        </p:nvSpPr>
        <p:spPr>
          <a:xfrm>
            <a:off x="4038601" y="685800"/>
            <a:ext cx="4953000" cy="369332"/>
          </a:xfrm>
          <a:prstGeom prst="rect">
            <a:avLst/>
          </a:prstGeom>
          <a:noFill/>
        </p:spPr>
        <p:txBody>
          <a:bodyPr wrap="square" rtlCol="0">
            <a:spAutoFit/>
          </a:bodyPr>
          <a:lstStyle/>
          <a:p>
            <a:r>
              <a:rPr lang="en-US" dirty="0">
                <a:solidFill>
                  <a:srgbClr val="C00000"/>
                </a:solidFill>
              </a:rPr>
              <a:t>School of Health Technology and Management</a:t>
            </a:r>
          </a:p>
        </p:txBody>
      </p:sp>
    </p:spTree>
    <p:extLst>
      <p:ext uri="{BB962C8B-B14F-4D97-AF65-F5344CB8AC3E}">
        <p14:creationId xmlns:p14="http://schemas.microsoft.com/office/powerpoint/2010/main" val="2374982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219200"/>
            <a:ext cx="5029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38599" y="685800"/>
            <a:ext cx="4953001" cy="369332"/>
          </a:xfrm>
          <a:prstGeom prst="rect">
            <a:avLst/>
          </a:prstGeom>
          <a:noFill/>
        </p:spPr>
        <p:txBody>
          <a:bodyPr wrap="square" rtlCol="0">
            <a:spAutoFit/>
          </a:bodyPr>
          <a:lstStyle/>
          <a:p>
            <a:r>
              <a:rPr lang="en-US" dirty="0">
                <a:solidFill>
                  <a:srgbClr val="C00000"/>
                </a:solidFill>
              </a:rPr>
              <a:t>School of Health Technology and Management</a:t>
            </a:r>
            <a:endParaRPr lang="en-US" dirty="0">
              <a:solidFill>
                <a:srgbClr val="C00000"/>
              </a:solidFill>
            </a:endParaRPr>
          </a:p>
        </p:txBody>
      </p:sp>
      <p:sp>
        <p:nvSpPr>
          <p:cNvPr id="3" name="TextBox 2"/>
          <p:cNvSpPr txBox="1"/>
          <p:nvPr/>
        </p:nvSpPr>
        <p:spPr>
          <a:xfrm>
            <a:off x="609600" y="1524000"/>
            <a:ext cx="2727029" cy="769441"/>
          </a:xfrm>
          <a:prstGeom prst="rect">
            <a:avLst/>
          </a:prstGeom>
          <a:noFill/>
        </p:spPr>
        <p:txBody>
          <a:bodyPr wrap="none" rtlCol="0">
            <a:spAutoFit/>
          </a:bodyPr>
          <a:lstStyle/>
          <a:p>
            <a:r>
              <a:rPr lang="en-US" sz="4400" dirty="0" smtClean="0"/>
              <a:t>Questions</a:t>
            </a:r>
            <a:endParaRPr lang="en-US" sz="4400" dirty="0"/>
          </a:p>
        </p:txBody>
      </p:sp>
      <p:sp>
        <p:nvSpPr>
          <p:cNvPr id="4" name="TextBox 3"/>
          <p:cNvSpPr txBox="1"/>
          <p:nvPr/>
        </p:nvSpPr>
        <p:spPr>
          <a:xfrm>
            <a:off x="304800" y="3850242"/>
            <a:ext cx="5638800" cy="1938992"/>
          </a:xfrm>
          <a:prstGeom prst="rect">
            <a:avLst/>
          </a:prstGeom>
          <a:noFill/>
        </p:spPr>
        <p:txBody>
          <a:bodyPr wrap="square" rtlCol="0">
            <a:spAutoFit/>
          </a:bodyPr>
          <a:lstStyle/>
          <a:p>
            <a:r>
              <a:rPr lang="en-US" sz="2400" dirty="0" smtClean="0"/>
              <a:t>Contact Information:</a:t>
            </a:r>
          </a:p>
          <a:p>
            <a:endParaRPr lang="en-US" sz="2400" dirty="0" smtClean="0"/>
          </a:p>
          <a:p>
            <a:r>
              <a:rPr lang="en-US" sz="2400" dirty="0" smtClean="0"/>
              <a:t>Ronnie McKinnon</a:t>
            </a:r>
          </a:p>
          <a:p>
            <a:r>
              <a:rPr lang="en-US" sz="2400" dirty="0" smtClean="0">
                <a:hlinkClick r:id="rId3"/>
              </a:rPr>
              <a:t>ronnie.mckinnon@stonybrook.edu</a:t>
            </a:r>
            <a:endParaRPr lang="en-US" sz="2400" dirty="0" smtClean="0"/>
          </a:p>
          <a:p>
            <a:r>
              <a:rPr lang="en-US" sz="2400" dirty="0" smtClean="0"/>
              <a:t>631-444-6689</a:t>
            </a:r>
            <a:endParaRPr lang="en-US" sz="2400" dirty="0"/>
          </a:p>
        </p:txBody>
      </p:sp>
    </p:spTree>
    <p:extLst>
      <p:ext uri="{BB962C8B-B14F-4D97-AF65-F5344CB8AC3E}">
        <p14:creationId xmlns:p14="http://schemas.microsoft.com/office/powerpoint/2010/main" val="3028847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1"/>
            <a:ext cx="8915400" cy="3429000"/>
          </a:xfrm>
        </p:spPr>
        <p:txBody>
          <a:bodyPr/>
          <a:lstStyle/>
          <a:p>
            <a:pPr algn="l"/>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This</a:t>
            </a:r>
            <a:r>
              <a:rPr lang="en-US" sz="2800" b="1" baseline="0" dirty="0" smtClean="0">
                <a:solidFill>
                  <a:schemeClr val="tx1"/>
                </a:solidFill>
              </a:rPr>
              <a:t> presentation is for educational purposes only and does not constitute legal advice</a:t>
            </a:r>
            <a:r>
              <a:rPr lang="en-US" sz="3600" b="1" baseline="0" dirty="0" smtClean="0">
                <a:solidFill>
                  <a:schemeClr val="tx1"/>
                </a:solidFill>
              </a:rPr>
              <a:t>.</a:t>
            </a:r>
            <a:br>
              <a:rPr lang="en-US" sz="3600" b="1" baseline="0" dirty="0" smtClean="0">
                <a:solidFill>
                  <a:schemeClr val="tx1"/>
                </a:solidFill>
              </a:rPr>
            </a:br>
            <a:endParaRPr lang="en-US" b="1" dirty="0">
              <a:solidFill>
                <a:schemeClr val="tx1"/>
              </a:solidFill>
            </a:endParaRPr>
          </a:p>
        </p:txBody>
      </p:sp>
      <p:sp>
        <p:nvSpPr>
          <p:cNvPr id="3" name="TextBox 2"/>
          <p:cNvSpPr txBox="1"/>
          <p:nvPr/>
        </p:nvSpPr>
        <p:spPr>
          <a:xfrm>
            <a:off x="3962400" y="685800"/>
            <a:ext cx="5192523" cy="369332"/>
          </a:xfrm>
          <a:prstGeom prst="rect">
            <a:avLst/>
          </a:prstGeom>
          <a:noFill/>
        </p:spPr>
        <p:txBody>
          <a:bodyPr wrap="square" rtlCol="0">
            <a:spAutoFit/>
          </a:bodyPr>
          <a:lstStyle/>
          <a:p>
            <a:r>
              <a:rPr lang="en-US" dirty="0">
                <a:solidFill>
                  <a:srgbClr val="C00000"/>
                </a:solidFill>
              </a:rPr>
              <a:t>School of Health Technology and Management</a:t>
            </a:r>
            <a:endParaRPr lang="en-US" dirty="0">
              <a:solidFill>
                <a:srgbClr val="C00000"/>
              </a:solidFill>
            </a:endParaRPr>
          </a:p>
        </p:txBody>
      </p:sp>
    </p:spTree>
    <p:extLst>
      <p:ext uri="{BB962C8B-B14F-4D97-AF65-F5344CB8AC3E}">
        <p14:creationId xmlns:p14="http://schemas.microsoft.com/office/powerpoint/2010/main" val="1089191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772400" cy="1470025"/>
          </a:xfrm>
        </p:spPr>
        <p:txBody>
          <a:bodyPr/>
          <a:lstStyle/>
          <a:p>
            <a:pPr algn="l"/>
            <a:r>
              <a:rPr lang="en-US" dirty="0"/>
              <a:t>T</a:t>
            </a:r>
          </a:p>
        </p:txBody>
      </p:sp>
      <p:sp>
        <p:nvSpPr>
          <p:cNvPr id="3" name="Subtitle 2"/>
          <p:cNvSpPr>
            <a:spLocks noGrp="1"/>
          </p:cNvSpPr>
          <p:nvPr>
            <p:ph type="subTitle" idx="1"/>
          </p:nvPr>
        </p:nvSpPr>
        <p:spPr>
          <a:xfrm>
            <a:off x="76200" y="1074182"/>
            <a:ext cx="9067800" cy="4945618"/>
          </a:xfrm>
        </p:spPr>
        <p:txBody>
          <a:bodyPr/>
          <a:lstStyle/>
          <a:p>
            <a:r>
              <a:rPr lang="en-US" sz="2800" b="1" dirty="0" smtClean="0"/>
              <a:t>The Federal Patient Safety and Quality Improvement Act of 2005*</a:t>
            </a:r>
          </a:p>
          <a:p>
            <a:r>
              <a:rPr lang="en-US" sz="2800" b="1" dirty="0" smtClean="0"/>
              <a:t>“PSQIA”  The Genesis</a:t>
            </a:r>
          </a:p>
          <a:p>
            <a:r>
              <a:rPr lang="en-US" sz="2800" dirty="0" smtClean="0"/>
              <a:t> IOM: “To Err Is Human”</a:t>
            </a:r>
          </a:p>
          <a:p>
            <a:r>
              <a:rPr lang="en-US" sz="2800" dirty="0" smtClean="0"/>
              <a:t>Patient Safety Improvements Thwarted</a:t>
            </a:r>
          </a:p>
          <a:p>
            <a:pPr algn="l"/>
            <a:r>
              <a:rPr lang="en-US" sz="2800" dirty="0" smtClean="0"/>
              <a:t>      </a:t>
            </a:r>
            <a:r>
              <a:rPr lang="en-US" sz="2800" b="1" dirty="0" smtClean="0"/>
              <a:t>1) Health Care Providers Fear to report.</a:t>
            </a:r>
          </a:p>
          <a:p>
            <a:pPr algn="l"/>
            <a:r>
              <a:rPr lang="en-US" sz="2800" dirty="0"/>
              <a:t> </a:t>
            </a:r>
            <a:r>
              <a:rPr lang="en-US" sz="2800" dirty="0" smtClean="0"/>
              <a:t>       Statements used against them med mal, state </a:t>
            </a:r>
          </a:p>
          <a:p>
            <a:pPr algn="l"/>
            <a:r>
              <a:rPr lang="en-US" sz="2800" dirty="0"/>
              <a:t> </a:t>
            </a:r>
            <a:r>
              <a:rPr lang="en-US" sz="2800" dirty="0" smtClean="0"/>
              <a:t>            licensing boards…</a:t>
            </a:r>
          </a:p>
          <a:p>
            <a:pPr algn="l"/>
            <a:r>
              <a:rPr lang="en-US" sz="2800" dirty="0"/>
              <a:t> </a:t>
            </a:r>
            <a:r>
              <a:rPr lang="en-US" sz="2800" dirty="0" smtClean="0"/>
              <a:t>      </a:t>
            </a:r>
            <a:r>
              <a:rPr lang="en-US" sz="2800" b="1" dirty="0" smtClean="0"/>
              <a:t>2) Lack of Aggregate  Adverse Event Data.</a:t>
            </a:r>
          </a:p>
          <a:p>
            <a:r>
              <a:rPr lang="en-US" dirty="0" smtClean="0"/>
              <a:t> </a:t>
            </a:r>
            <a:endParaRPr lang="en-US" dirty="0"/>
          </a:p>
        </p:txBody>
      </p:sp>
      <p:sp>
        <p:nvSpPr>
          <p:cNvPr id="4" name="TextBox 3"/>
          <p:cNvSpPr txBox="1"/>
          <p:nvPr/>
        </p:nvSpPr>
        <p:spPr>
          <a:xfrm>
            <a:off x="4038601" y="685800"/>
            <a:ext cx="4972050" cy="369332"/>
          </a:xfrm>
          <a:prstGeom prst="rect">
            <a:avLst/>
          </a:prstGeom>
          <a:noFill/>
        </p:spPr>
        <p:txBody>
          <a:bodyPr wrap="square" rtlCol="0">
            <a:spAutoFit/>
          </a:bodyPr>
          <a:lstStyle/>
          <a:p>
            <a:r>
              <a:rPr lang="en-US" dirty="0">
                <a:solidFill>
                  <a:srgbClr val="C00000"/>
                </a:solidFill>
              </a:rPr>
              <a:t>School of Health Technology and Management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1275" y="1524000"/>
            <a:ext cx="1349376" cy="1635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6248400"/>
            <a:ext cx="9022244" cy="615553"/>
          </a:xfrm>
          <a:prstGeom prst="rect">
            <a:avLst/>
          </a:prstGeom>
          <a:noFill/>
        </p:spPr>
        <p:txBody>
          <a:bodyPr wrap="square" rtlCol="0">
            <a:spAutoFit/>
          </a:bodyPr>
          <a:lstStyle/>
          <a:p>
            <a:pPr algn="ctr"/>
            <a:r>
              <a:rPr lang="en-US" dirty="0" smtClean="0"/>
              <a:t>* </a:t>
            </a:r>
            <a:r>
              <a:rPr lang="en-US" sz="1600" dirty="0" smtClean="0"/>
              <a:t>Public Law 109-41, 109</a:t>
            </a:r>
            <a:r>
              <a:rPr lang="en-US" sz="1600" baseline="30000" dirty="0" smtClean="0"/>
              <a:t>th</a:t>
            </a:r>
            <a:r>
              <a:rPr lang="en-US" sz="1600" dirty="0" smtClean="0"/>
              <a:t> Congress.  Amends Public Health Service Act</a:t>
            </a:r>
          </a:p>
          <a:p>
            <a:r>
              <a:rPr lang="en-US" sz="1600" dirty="0"/>
              <a:t> </a:t>
            </a:r>
            <a:r>
              <a:rPr lang="en-US" sz="1600" dirty="0" smtClean="0"/>
              <a:t>                                             42 </a:t>
            </a:r>
            <a:r>
              <a:rPr lang="en-US" sz="1600" dirty="0"/>
              <a:t>U.S.C. § 299b-22 </a:t>
            </a:r>
          </a:p>
        </p:txBody>
      </p:sp>
    </p:spTree>
    <p:extLst>
      <p:ext uri="{BB962C8B-B14F-4D97-AF65-F5344CB8AC3E}">
        <p14:creationId xmlns:p14="http://schemas.microsoft.com/office/powerpoint/2010/main" val="2679334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33450"/>
            <a:ext cx="9067801" cy="1064141"/>
          </a:xfrm>
        </p:spPr>
        <p:txBody>
          <a:bodyPr/>
          <a:lstStyle/>
          <a:p>
            <a:pPr algn="l"/>
            <a:r>
              <a:rPr lang="en-US" sz="3600" b="1" dirty="0" smtClean="0">
                <a:solidFill>
                  <a:schemeClr val="tx1"/>
                </a:solidFill>
              </a:rPr>
              <a:t>State Based Quality Assurance and Peer Review Statutes</a:t>
            </a:r>
            <a:r>
              <a:rPr lang="en-US" sz="3600" b="1" baseline="0" dirty="0" smtClean="0">
                <a:solidFill>
                  <a:schemeClr val="tx1"/>
                </a:solidFill>
              </a:rPr>
              <a:t> </a:t>
            </a:r>
            <a:endParaRPr lang="en-US" sz="3600" b="1" dirty="0">
              <a:solidFill>
                <a:schemeClr val="tx1"/>
              </a:solidFill>
            </a:endParaRPr>
          </a:p>
        </p:txBody>
      </p:sp>
      <p:sp>
        <p:nvSpPr>
          <p:cNvPr id="3" name="Subtitle 2"/>
          <p:cNvSpPr>
            <a:spLocks noGrp="1"/>
          </p:cNvSpPr>
          <p:nvPr>
            <p:ph type="subTitle" idx="1"/>
          </p:nvPr>
        </p:nvSpPr>
        <p:spPr>
          <a:xfrm>
            <a:off x="0" y="1447800"/>
            <a:ext cx="9048750" cy="4800600"/>
          </a:xfrm>
        </p:spPr>
        <p:txBody>
          <a:bodyPr/>
          <a:lstStyle/>
          <a:p>
            <a:r>
              <a:rPr lang="en-US" sz="2800" dirty="0" smtClean="0"/>
              <a:t>Insufficient Protection</a:t>
            </a:r>
          </a:p>
          <a:p>
            <a:r>
              <a:rPr lang="en-US" sz="2400" dirty="0" smtClean="0"/>
              <a:t>Federal Court NO Medical QA/Peer Review privilege </a:t>
            </a:r>
          </a:p>
          <a:p>
            <a:r>
              <a:rPr lang="en-US" sz="2800" dirty="0" smtClean="0"/>
              <a:t>Confusing</a:t>
            </a:r>
          </a:p>
          <a:p>
            <a:r>
              <a:rPr lang="en-US" sz="2800" dirty="0" smtClean="0"/>
              <a:t>Uncertain (Burden of Proof, Waiver of privilege)</a:t>
            </a:r>
          </a:p>
          <a:p>
            <a:r>
              <a:rPr lang="en-US" sz="2800" dirty="0" smtClean="0"/>
              <a:t>Some states no protection  ( Kentucky, Florida)</a:t>
            </a:r>
          </a:p>
          <a:p>
            <a:r>
              <a:rPr lang="en-US" sz="2800" dirty="0" smtClean="0"/>
              <a:t>Other states numerous exceptions </a:t>
            </a:r>
          </a:p>
          <a:p>
            <a:r>
              <a:rPr lang="en-US" sz="2800" dirty="0" smtClean="0"/>
              <a:t>New York QA/ Peer Review Statutes*</a:t>
            </a:r>
          </a:p>
          <a:p>
            <a:pPr marL="342900" indent="-342900">
              <a:buFont typeface="Wingdings" pitchFamily="2" charset="2"/>
              <a:buChar char="Ø"/>
            </a:pPr>
            <a:r>
              <a:rPr lang="en-US" sz="2400" dirty="0" smtClean="0"/>
              <a:t>Statements made at QA or Peer Review by a party defendant discoverable</a:t>
            </a:r>
          </a:p>
          <a:p>
            <a:pPr marL="342900" indent="-342900">
              <a:buFont typeface="Wingdings" pitchFamily="2" charset="2"/>
              <a:buChar char="Ø"/>
            </a:pPr>
            <a:r>
              <a:rPr lang="en-US" sz="2400" dirty="0" smtClean="0"/>
              <a:t>NY DOH exception</a:t>
            </a:r>
          </a:p>
          <a:p>
            <a:endParaRPr lang="en-US" sz="2400" dirty="0"/>
          </a:p>
        </p:txBody>
      </p:sp>
      <p:sp>
        <p:nvSpPr>
          <p:cNvPr id="4" name="TextBox 3"/>
          <p:cNvSpPr txBox="1"/>
          <p:nvPr/>
        </p:nvSpPr>
        <p:spPr>
          <a:xfrm>
            <a:off x="4114801" y="748784"/>
            <a:ext cx="4952999" cy="369332"/>
          </a:xfrm>
          <a:prstGeom prst="rect">
            <a:avLst/>
          </a:prstGeom>
          <a:noFill/>
        </p:spPr>
        <p:txBody>
          <a:bodyPr wrap="square" rtlCol="0">
            <a:spAutoFit/>
          </a:bodyPr>
          <a:lstStyle/>
          <a:p>
            <a:r>
              <a:rPr lang="en-US" dirty="0">
                <a:solidFill>
                  <a:srgbClr val="C00000"/>
                </a:solidFill>
              </a:rPr>
              <a:t>School of Health Technology and Management</a:t>
            </a:r>
          </a:p>
        </p:txBody>
      </p:sp>
      <p:sp>
        <p:nvSpPr>
          <p:cNvPr id="5" name="TextBox 4"/>
          <p:cNvSpPr txBox="1"/>
          <p:nvPr/>
        </p:nvSpPr>
        <p:spPr>
          <a:xfrm>
            <a:off x="520990" y="6400800"/>
            <a:ext cx="5643596" cy="369332"/>
          </a:xfrm>
          <a:prstGeom prst="rect">
            <a:avLst/>
          </a:prstGeom>
          <a:noFill/>
        </p:spPr>
        <p:txBody>
          <a:bodyPr wrap="none" rtlCol="0">
            <a:spAutoFit/>
          </a:bodyPr>
          <a:lstStyle/>
          <a:p>
            <a:r>
              <a:rPr lang="en-US" dirty="0" smtClean="0"/>
              <a:t>* NY PHL 2805 j, k, l, m and NY Education Law 6527 </a:t>
            </a:r>
            <a:endParaRPr lang="en-US" dirty="0"/>
          </a:p>
        </p:txBody>
      </p:sp>
    </p:spTree>
    <p:extLst>
      <p:ext uri="{BB962C8B-B14F-4D97-AF65-F5344CB8AC3E}">
        <p14:creationId xmlns:p14="http://schemas.microsoft.com/office/powerpoint/2010/main" val="58614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9067800" cy="1470025"/>
          </a:xfrm>
        </p:spPr>
        <p:txBody>
          <a:bodyPr/>
          <a:lstStyle/>
          <a:p>
            <a:pPr algn="ctr"/>
            <a:r>
              <a:rPr lang="en-US" b="1" dirty="0" smtClean="0">
                <a:solidFill>
                  <a:schemeClr val="tx1"/>
                </a:solidFill>
              </a:rPr>
              <a:t>The Federal Patient Safety and Quality Improvement Act of 2005*</a:t>
            </a:r>
            <a:endParaRPr lang="en-US" b="1" dirty="0"/>
          </a:p>
        </p:txBody>
      </p:sp>
      <p:sp>
        <p:nvSpPr>
          <p:cNvPr id="3" name="Subtitle 2"/>
          <p:cNvSpPr>
            <a:spLocks noGrp="1"/>
          </p:cNvSpPr>
          <p:nvPr>
            <p:ph type="subTitle" idx="1"/>
          </p:nvPr>
        </p:nvSpPr>
        <p:spPr>
          <a:xfrm>
            <a:off x="19050" y="2328981"/>
            <a:ext cx="9144000" cy="3886200"/>
          </a:xfrm>
        </p:spPr>
        <p:txBody>
          <a:bodyPr/>
          <a:lstStyle/>
          <a:p>
            <a:pPr marL="457200" indent="-457200">
              <a:buFont typeface="Wingdings" pitchFamily="2" charset="2"/>
              <a:buChar char="Ø"/>
            </a:pPr>
            <a:r>
              <a:rPr lang="en-US" sz="2800" dirty="0" smtClean="0"/>
              <a:t>First Federal Based QA/ Peer Review Privilege</a:t>
            </a:r>
          </a:p>
          <a:p>
            <a:pPr marL="457200" indent="-457200">
              <a:buFont typeface="Wingdings" pitchFamily="2" charset="2"/>
              <a:buChar char="Ø"/>
            </a:pPr>
            <a:r>
              <a:rPr lang="en-US" sz="2800" dirty="0" smtClean="0"/>
              <a:t>Did not become operational till 2009**</a:t>
            </a:r>
          </a:p>
          <a:p>
            <a:pPr marL="457200" indent="-457200">
              <a:buFont typeface="Wingdings" pitchFamily="2" charset="2"/>
              <a:buChar char="Ø"/>
            </a:pPr>
            <a:r>
              <a:rPr lang="en-US" sz="2800" dirty="0" smtClean="0"/>
              <a:t>Privilege not automatic (must select PSO)</a:t>
            </a:r>
          </a:p>
          <a:p>
            <a:pPr marL="457200" indent="-457200">
              <a:buFont typeface="Wingdings" pitchFamily="2" charset="2"/>
              <a:buChar char="Ø"/>
            </a:pPr>
            <a:r>
              <a:rPr lang="en-US" sz="2800" dirty="0" smtClean="0"/>
              <a:t>Specific steps must be taken to invoke the Federal Law privilege and confidentiality</a:t>
            </a:r>
          </a:p>
          <a:p>
            <a:pPr marL="457200" indent="-457200">
              <a:buFont typeface="Wingdings" pitchFamily="2" charset="2"/>
              <a:buChar char="Ø"/>
            </a:pPr>
            <a:r>
              <a:rPr lang="en-US" sz="2800" dirty="0" smtClean="0"/>
              <a:t>Complex requirements</a:t>
            </a:r>
            <a:r>
              <a:rPr lang="en-US" sz="2800" dirty="0" smtClean="0">
                <a:sym typeface="Wingdings" pitchFamily="2" charset="2"/>
              </a:rPr>
              <a:t> PSO Certification</a:t>
            </a:r>
          </a:p>
          <a:p>
            <a:pPr marL="457200" indent="-457200">
              <a:buFont typeface="Wingdings" pitchFamily="2" charset="2"/>
              <a:buChar char="Ø"/>
            </a:pPr>
            <a:r>
              <a:rPr lang="en-US" sz="2800" dirty="0" smtClean="0">
                <a:sym typeface="Wingdings" pitchFamily="2" charset="2"/>
              </a:rPr>
              <a:t>Did not take off as expected </a:t>
            </a:r>
            <a:endParaRPr lang="en-US" sz="2800" dirty="0"/>
          </a:p>
        </p:txBody>
      </p:sp>
      <p:sp>
        <p:nvSpPr>
          <p:cNvPr id="4" name="TextBox 3"/>
          <p:cNvSpPr txBox="1"/>
          <p:nvPr/>
        </p:nvSpPr>
        <p:spPr>
          <a:xfrm>
            <a:off x="4114798" y="685800"/>
            <a:ext cx="5029201" cy="369332"/>
          </a:xfrm>
          <a:prstGeom prst="rect">
            <a:avLst/>
          </a:prstGeom>
          <a:noFill/>
        </p:spPr>
        <p:txBody>
          <a:bodyPr wrap="square" rtlCol="0">
            <a:spAutoFit/>
          </a:bodyPr>
          <a:lstStyle/>
          <a:p>
            <a:r>
              <a:rPr lang="en-US" dirty="0">
                <a:solidFill>
                  <a:srgbClr val="C00000"/>
                </a:solidFill>
              </a:rPr>
              <a:t>School of Health Technology and Management</a:t>
            </a:r>
          </a:p>
        </p:txBody>
      </p:sp>
      <p:sp>
        <p:nvSpPr>
          <p:cNvPr id="5" name="TextBox 4"/>
          <p:cNvSpPr txBox="1"/>
          <p:nvPr/>
        </p:nvSpPr>
        <p:spPr>
          <a:xfrm>
            <a:off x="76199" y="5715000"/>
            <a:ext cx="8876377" cy="923330"/>
          </a:xfrm>
          <a:prstGeom prst="rect">
            <a:avLst/>
          </a:prstGeom>
          <a:noFill/>
        </p:spPr>
        <p:txBody>
          <a:bodyPr wrap="square" rtlCol="0">
            <a:spAutoFit/>
          </a:bodyPr>
          <a:lstStyle/>
          <a:p>
            <a:r>
              <a:rPr lang="en-US" dirty="0" smtClean="0"/>
              <a:t>*Legislative Intent: “…to provide for the improvement of patient safety and to reduce the incidence of events that adversely effect patient safety.”</a:t>
            </a:r>
          </a:p>
          <a:p>
            <a:r>
              <a:rPr lang="en-US" dirty="0" smtClean="0"/>
              <a:t>                           **Implementing Regulations 42 CFR Part 3</a:t>
            </a:r>
            <a:endParaRPr lang="en-US" dirty="0"/>
          </a:p>
        </p:txBody>
      </p:sp>
    </p:spTree>
    <p:extLst>
      <p:ext uri="{BB962C8B-B14F-4D97-AF65-F5344CB8AC3E}">
        <p14:creationId xmlns:p14="http://schemas.microsoft.com/office/powerpoint/2010/main" val="2794944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1"/>
            <a:ext cx="8991600" cy="914400"/>
          </a:xfrm>
        </p:spPr>
        <p:txBody>
          <a:bodyPr/>
          <a:lstStyle/>
          <a:p>
            <a:pPr algn="ctr"/>
            <a:r>
              <a:rPr lang="en-US" sz="3600" b="1" dirty="0" smtClean="0">
                <a:solidFill>
                  <a:schemeClr val="tx1"/>
                </a:solidFill>
              </a:rPr>
              <a:t>The Federal Patient Safety and Quality Improvement Act *       </a:t>
            </a: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“The Patient Safety Act”</a:t>
            </a:r>
            <a:endParaRPr lang="en-US" sz="4000" b="1" dirty="0">
              <a:solidFill>
                <a:schemeClr val="tx1"/>
              </a:solidFill>
            </a:endParaRPr>
          </a:p>
        </p:txBody>
      </p:sp>
      <p:sp>
        <p:nvSpPr>
          <p:cNvPr id="3" name="Subtitle 2"/>
          <p:cNvSpPr>
            <a:spLocks noGrp="1"/>
          </p:cNvSpPr>
          <p:nvPr>
            <p:ph type="subTitle" idx="1"/>
          </p:nvPr>
        </p:nvSpPr>
        <p:spPr>
          <a:xfrm>
            <a:off x="0" y="1946791"/>
            <a:ext cx="9115424" cy="4345543"/>
          </a:xfrm>
        </p:spPr>
        <p:txBody>
          <a:bodyPr/>
          <a:lstStyle/>
          <a:p>
            <a:pPr marL="457200" indent="-457200">
              <a:buFont typeface="Wingdings" pitchFamily="2" charset="2"/>
              <a:buChar char="Ø"/>
            </a:pPr>
            <a:r>
              <a:rPr lang="en-US" sz="2400" dirty="0" smtClean="0"/>
              <a:t>1</a:t>
            </a:r>
            <a:r>
              <a:rPr lang="en-US" sz="2400" baseline="30000" dirty="0" smtClean="0"/>
              <a:t>st</a:t>
            </a:r>
            <a:r>
              <a:rPr lang="en-US" sz="2400" dirty="0" smtClean="0"/>
              <a:t> ever Federal Based QA/Peer Review Privilege/Confidentiality </a:t>
            </a:r>
          </a:p>
          <a:p>
            <a:pPr marL="457200" indent="-457200">
              <a:buFont typeface="Wingdings" pitchFamily="2" charset="2"/>
              <a:buChar char="Ø"/>
            </a:pPr>
            <a:r>
              <a:rPr lang="en-US" sz="2400" dirty="0" smtClean="0"/>
              <a:t>Authorized Creation of Patient Safety Organizations</a:t>
            </a:r>
          </a:p>
          <a:p>
            <a:r>
              <a:rPr lang="en-US" sz="2400" b="1" dirty="0" smtClean="0"/>
              <a:t>“PSOs”</a:t>
            </a:r>
          </a:p>
          <a:p>
            <a:pPr marL="457200" indent="-457200">
              <a:buFont typeface="Wingdings" pitchFamily="2" charset="2"/>
              <a:buChar char="Ø"/>
            </a:pPr>
            <a:r>
              <a:rPr lang="en-US" sz="2400" dirty="0" smtClean="0"/>
              <a:t> Mechanism for reporting and sharing Patient Safety Information (“PSWP”) without fear of liability/disclosure</a:t>
            </a:r>
          </a:p>
          <a:p>
            <a:pPr marL="457200" indent="-457200">
              <a:buFont typeface="Wingdings" pitchFamily="2" charset="2"/>
              <a:buChar char="Ø"/>
            </a:pPr>
            <a:r>
              <a:rPr lang="en-US" sz="2400" dirty="0" smtClean="0"/>
              <a:t>Administered by Agency for Healthcare Research and Quality (AHRQ)</a:t>
            </a:r>
          </a:p>
          <a:p>
            <a:pPr marL="457200" indent="-457200">
              <a:buFont typeface="Wingdings" pitchFamily="2" charset="2"/>
              <a:buChar char="Ø"/>
            </a:pPr>
            <a:r>
              <a:rPr lang="en-US" sz="2400" dirty="0" smtClean="0"/>
              <a:t>Enforced by Office of Civil Rights (OCR</a:t>
            </a:r>
            <a:r>
              <a:rPr lang="en-US" sz="2800" dirty="0" smtClean="0"/>
              <a:t>)</a:t>
            </a:r>
            <a:endParaRPr lang="en-US" sz="2800" dirty="0"/>
          </a:p>
        </p:txBody>
      </p:sp>
      <p:sp>
        <p:nvSpPr>
          <p:cNvPr id="4" name="TextBox 3"/>
          <p:cNvSpPr txBox="1"/>
          <p:nvPr/>
        </p:nvSpPr>
        <p:spPr>
          <a:xfrm>
            <a:off x="4114800" y="653534"/>
            <a:ext cx="5029200" cy="369332"/>
          </a:xfrm>
          <a:prstGeom prst="rect">
            <a:avLst/>
          </a:prstGeom>
          <a:noFill/>
        </p:spPr>
        <p:txBody>
          <a:bodyPr wrap="square" rtlCol="0">
            <a:spAutoFit/>
          </a:bodyPr>
          <a:lstStyle/>
          <a:p>
            <a:r>
              <a:rPr lang="en-US" dirty="0">
                <a:solidFill>
                  <a:srgbClr val="C00000"/>
                </a:solidFill>
              </a:rPr>
              <a:t>School of Health Technology and Management</a:t>
            </a:r>
          </a:p>
        </p:txBody>
      </p:sp>
      <p:sp>
        <p:nvSpPr>
          <p:cNvPr id="5" name="TextBox 4"/>
          <p:cNvSpPr txBox="1"/>
          <p:nvPr/>
        </p:nvSpPr>
        <p:spPr>
          <a:xfrm>
            <a:off x="492415" y="6292334"/>
            <a:ext cx="2377574" cy="369332"/>
          </a:xfrm>
          <a:prstGeom prst="rect">
            <a:avLst/>
          </a:prstGeom>
          <a:noFill/>
        </p:spPr>
        <p:txBody>
          <a:bodyPr wrap="none" rtlCol="0">
            <a:spAutoFit/>
          </a:bodyPr>
          <a:lstStyle/>
          <a:p>
            <a:r>
              <a:rPr lang="en-US" dirty="0" smtClean="0"/>
              <a:t>*42 U.S.C. § 299b-22</a:t>
            </a:r>
            <a:endParaRPr lang="en-US" dirty="0"/>
          </a:p>
        </p:txBody>
      </p:sp>
    </p:spTree>
    <p:extLst>
      <p:ext uri="{BB962C8B-B14F-4D97-AF65-F5344CB8AC3E}">
        <p14:creationId xmlns:p14="http://schemas.microsoft.com/office/powerpoint/2010/main" val="3010674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22866"/>
            <a:ext cx="8991600" cy="1470025"/>
          </a:xfrm>
        </p:spPr>
        <p:txBody>
          <a:bodyPr/>
          <a:lstStyle/>
          <a:p>
            <a:pPr algn="ctr"/>
            <a:r>
              <a:rPr lang="en-US" sz="4800" b="1" dirty="0" smtClean="0">
                <a:solidFill>
                  <a:schemeClr val="tx1"/>
                </a:solidFill>
              </a:rPr>
              <a:t> “PSO Lingo”</a:t>
            </a:r>
            <a:endParaRPr lang="en-US" sz="4800" b="1" dirty="0">
              <a:solidFill>
                <a:schemeClr val="tx1"/>
              </a:solidFill>
            </a:endParaRPr>
          </a:p>
        </p:txBody>
      </p:sp>
      <p:sp>
        <p:nvSpPr>
          <p:cNvPr id="3" name="Subtitle 2"/>
          <p:cNvSpPr>
            <a:spLocks noGrp="1"/>
          </p:cNvSpPr>
          <p:nvPr>
            <p:ph type="subTitle" idx="1"/>
          </p:nvPr>
        </p:nvSpPr>
        <p:spPr>
          <a:xfrm>
            <a:off x="0" y="1447800"/>
            <a:ext cx="9144000" cy="4800600"/>
          </a:xfrm>
        </p:spPr>
        <p:txBody>
          <a:bodyPr/>
          <a:lstStyle/>
          <a:p>
            <a:pPr marL="457200" indent="-457200" algn="l">
              <a:buFont typeface="Wingdings" pitchFamily="2" charset="2"/>
              <a:buChar char="Ø"/>
            </a:pPr>
            <a:r>
              <a:rPr lang="en-US" sz="1800" b="1" dirty="0" smtClean="0"/>
              <a:t>PSO</a:t>
            </a:r>
            <a:r>
              <a:rPr lang="en-US" sz="1800" dirty="0" smtClean="0"/>
              <a:t>—Patient Safety Organization= receive and analyze Patient Safety Work Product.   </a:t>
            </a:r>
          </a:p>
          <a:p>
            <a:pPr marL="342900" indent="-342900" algn="l">
              <a:buFont typeface="Wingdings" pitchFamily="2" charset="2"/>
              <a:buChar char="ü"/>
            </a:pPr>
            <a:r>
              <a:rPr lang="en-US" sz="1800" dirty="0"/>
              <a:t> </a:t>
            </a:r>
            <a:r>
              <a:rPr lang="en-US" sz="1800" dirty="0" smtClean="0"/>
              <a:t>  15 requirements for “Certification”  as a PSO by AHRQ. </a:t>
            </a:r>
          </a:p>
          <a:p>
            <a:pPr marL="342900" indent="-342900" algn="l">
              <a:buFont typeface="Wingdings" pitchFamily="2" charset="2"/>
              <a:buChar char="ü"/>
            </a:pPr>
            <a:r>
              <a:rPr lang="en-US" sz="1800" dirty="0" smtClean="0"/>
              <a:t>   HC Licensing and accreditation entities, health insurers are  PROHIBITED.</a:t>
            </a:r>
          </a:p>
          <a:p>
            <a:pPr marL="342900" indent="-342900" algn="l">
              <a:buFont typeface="Wingdings" pitchFamily="2" charset="2"/>
              <a:buChar char="ü"/>
            </a:pPr>
            <a:r>
              <a:rPr lang="en-US" sz="1800" dirty="0"/>
              <a:t> </a:t>
            </a:r>
            <a:r>
              <a:rPr lang="en-US" sz="1800" dirty="0" smtClean="0"/>
              <a:t>  “Decertification” by AHRQ  for cause or voluntary decertification.</a:t>
            </a:r>
          </a:p>
          <a:p>
            <a:pPr marL="342900" indent="-342900" algn="l">
              <a:buFont typeface="Wingdings" pitchFamily="2" charset="2"/>
              <a:buChar char="ü"/>
            </a:pPr>
            <a:endParaRPr lang="en-US" sz="1800" dirty="0" smtClean="0"/>
          </a:p>
          <a:p>
            <a:pPr marL="457200" indent="-457200" algn="l">
              <a:buFont typeface="Wingdings" pitchFamily="2" charset="2"/>
              <a:buChar char="Ø"/>
            </a:pPr>
            <a:r>
              <a:rPr lang="en-US" sz="1800" b="1" dirty="0" smtClean="0"/>
              <a:t>PSWP</a:t>
            </a:r>
            <a:r>
              <a:rPr lang="en-US" sz="1800" dirty="0" smtClean="0"/>
              <a:t>—Patient Safety Work Product=  “…any data, reports, records, memoranda, analysis (such as root cause analysis), or written or oral statements which are assembled or developed for reporting to a PSO…, or which identify the fact of reporting pursuant to a PSES.</a:t>
            </a:r>
          </a:p>
          <a:p>
            <a:pPr marL="457200" indent="-457200" algn="l">
              <a:buFont typeface="Wingdings" pitchFamily="2" charset="2"/>
              <a:buChar char="Ø"/>
            </a:pPr>
            <a:endParaRPr lang="en-US" sz="1800" dirty="0" smtClean="0"/>
          </a:p>
          <a:p>
            <a:pPr marL="457200" indent="-457200" algn="l">
              <a:buFont typeface="Wingdings" pitchFamily="2" charset="2"/>
              <a:buChar char="Ø"/>
            </a:pPr>
            <a:r>
              <a:rPr lang="en-US" sz="1800" b="1" dirty="0" smtClean="0"/>
              <a:t>PSES—</a:t>
            </a:r>
            <a:r>
              <a:rPr lang="en-US" sz="1800" dirty="0" smtClean="0"/>
              <a:t>Patient Safety Evaluation System=mechanisms through which PSWP is identified, collected, aggregated, analyzed, maintained and communicated. It is whatever the HCP, HC Entity or organization defines as the mechanisms through which they engage in</a:t>
            </a:r>
            <a:r>
              <a:rPr lang="en-US" sz="1800" b="1" dirty="0" smtClean="0"/>
              <a:t> Patient Safety Activities for reporting to PSO.</a:t>
            </a:r>
          </a:p>
          <a:p>
            <a:pPr marL="457200" indent="-457200" algn="l">
              <a:buFont typeface="Wingdings" pitchFamily="2" charset="2"/>
              <a:buChar char="Ø"/>
            </a:pPr>
            <a:endParaRPr lang="en-US" b="1" dirty="0" smtClean="0"/>
          </a:p>
          <a:p>
            <a:pPr algn="l"/>
            <a:endParaRPr lang="en-US" dirty="0"/>
          </a:p>
        </p:txBody>
      </p:sp>
      <p:sp>
        <p:nvSpPr>
          <p:cNvPr id="4" name="TextBox 3"/>
          <p:cNvSpPr txBox="1"/>
          <p:nvPr/>
        </p:nvSpPr>
        <p:spPr>
          <a:xfrm>
            <a:off x="4257675" y="653534"/>
            <a:ext cx="4963923" cy="369332"/>
          </a:xfrm>
          <a:prstGeom prst="rect">
            <a:avLst/>
          </a:prstGeom>
          <a:noFill/>
        </p:spPr>
        <p:txBody>
          <a:bodyPr wrap="none" rtlCol="0">
            <a:spAutoFit/>
          </a:bodyPr>
          <a:lstStyle/>
          <a:p>
            <a:r>
              <a:rPr lang="en-US" dirty="0">
                <a:solidFill>
                  <a:srgbClr val="C00000"/>
                </a:solidFill>
              </a:rPr>
              <a:t>School of Health Technology and Management</a:t>
            </a:r>
          </a:p>
        </p:txBody>
      </p:sp>
    </p:spTree>
    <p:extLst>
      <p:ext uri="{BB962C8B-B14F-4D97-AF65-F5344CB8AC3E}">
        <p14:creationId xmlns:p14="http://schemas.microsoft.com/office/powerpoint/2010/main" val="174326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067800" cy="1470025"/>
          </a:xfrm>
        </p:spPr>
        <p:txBody>
          <a:bodyPr/>
          <a:lstStyle/>
          <a:p>
            <a:pPr algn="ctr"/>
            <a:r>
              <a:rPr lang="en-US" b="1" baseline="0" dirty="0"/>
              <a:t> </a:t>
            </a:r>
            <a:r>
              <a:rPr lang="en-US" b="1" baseline="0" dirty="0" smtClean="0"/>
              <a:t>    </a:t>
            </a:r>
            <a:r>
              <a:rPr lang="en-US" b="1" dirty="0" smtClean="0">
                <a:solidFill>
                  <a:schemeClr val="tx1"/>
                </a:solidFill>
              </a:rPr>
              <a:t>Patient Safety Activities </a:t>
            </a:r>
            <a:r>
              <a:rPr lang="en-US" b="1" dirty="0" smtClean="0"/>
              <a:t> </a:t>
            </a:r>
            <a:r>
              <a:rPr lang="en-US" b="1" dirty="0"/>
              <a:t>Patient Safety Activities—</a:t>
            </a:r>
            <a:r>
              <a:rPr lang="en-US" dirty="0"/>
              <a:t>broadly </a:t>
            </a:r>
            <a:r>
              <a:rPr lang="en-US" b="1" dirty="0" smtClean="0"/>
              <a:t>t </a:t>
            </a:r>
            <a:r>
              <a:rPr lang="en-US" b="1" dirty="0"/>
              <a:t>Safety Activities—</a:t>
            </a:r>
            <a:r>
              <a:rPr lang="en-US" dirty="0"/>
              <a:t>broadly</a:t>
            </a:r>
          </a:p>
        </p:txBody>
      </p:sp>
      <p:sp>
        <p:nvSpPr>
          <p:cNvPr id="3" name="Subtitle 2"/>
          <p:cNvSpPr>
            <a:spLocks noGrp="1"/>
          </p:cNvSpPr>
          <p:nvPr>
            <p:ph type="subTitle" idx="1"/>
          </p:nvPr>
        </p:nvSpPr>
        <p:spPr>
          <a:xfrm>
            <a:off x="152400" y="2133600"/>
            <a:ext cx="8839200" cy="4038600"/>
          </a:xfrm>
        </p:spPr>
        <p:txBody>
          <a:bodyPr/>
          <a:lstStyle/>
          <a:p>
            <a:pPr marL="457200" indent="-457200" algn="l">
              <a:buFont typeface="Wingdings" pitchFamily="2" charset="2"/>
              <a:buChar char="Ø"/>
            </a:pPr>
            <a:r>
              <a:rPr lang="en-US" dirty="0" smtClean="0"/>
              <a:t>Efforts to improve safety and quality.</a:t>
            </a:r>
          </a:p>
          <a:p>
            <a:pPr marL="457200" indent="-457200" algn="l">
              <a:buFont typeface="Wingdings" pitchFamily="2" charset="2"/>
              <a:buChar char="Ø"/>
            </a:pPr>
            <a:r>
              <a:rPr lang="en-US" dirty="0" smtClean="0"/>
              <a:t>Collection and analysis of PSWP.</a:t>
            </a:r>
          </a:p>
          <a:p>
            <a:pPr marL="457200" indent="-457200" algn="l">
              <a:buFont typeface="Wingdings" pitchFamily="2" charset="2"/>
              <a:buChar char="Ø"/>
            </a:pPr>
            <a:r>
              <a:rPr lang="en-US" dirty="0" smtClean="0"/>
              <a:t>Development/dissemination of Patient Safety related information (best practices).</a:t>
            </a:r>
          </a:p>
          <a:p>
            <a:pPr marL="457200" indent="-457200" algn="l">
              <a:buFont typeface="Wingdings" pitchFamily="2" charset="2"/>
              <a:buChar char="Ø"/>
            </a:pPr>
            <a:r>
              <a:rPr lang="en-US" dirty="0" smtClean="0"/>
              <a:t>Utilization of PSWP to encourage culture of safety, feedback.</a:t>
            </a:r>
          </a:p>
        </p:txBody>
      </p:sp>
      <p:sp>
        <p:nvSpPr>
          <p:cNvPr id="4" name="TextBox 3"/>
          <p:cNvSpPr txBox="1"/>
          <p:nvPr/>
        </p:nvSpPr>
        <p:spPr>
          <a:xfrm>
            <a:off x="4038600" y="762000"/>
            <a:ext cx="5029200" cy="369332"/>
          </a:xfrm>
          <a:prstGeom prst="rect">
            <a:avLst/>
          </a:prstGeom>
          <a:noFill/>
        </p:spPr>
        <p:txBody>
          <a:bodyPr wrap="square" rtlCol="0">
            <a:spAutoFit/>
          </a:bodyPr>
          <a:lstStyle/>
          <a:p>
            <a:r>
              <a:rPr lang="en-US" dirty="0">
                <a:solidFill>
                  <a:srgbClr val="C00000"/>
                </a:solidFill>
              </a:rPr>
              <a:t>School of Health Technology and Management</a:t>
            </a:r>
          </a:p>
        </p:txBody>
      </p:sp>
    </p:spTree>
    <p:extLst>
      <p:ext uri="{BB962C8B-B14F-4D97-AF65-F5344CB8AC3E}">
        <p14:creationId xmlns:p14="http://schemas.microsoft.com/office/powerpoint/2010/main" val="2395614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10891H-Launch-PTTforToolkit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tony Brook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tony Brook Childre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SBMppt</Template>
  <TotalTime>1469</TotalTime>
  <Words>1816</Words>
  <Application>Microsoft Office PowerPoint</Application>
  <PresentationFormat>On-screen Show (4:3)</PresentationFormat>
  <Paragraphs>213</Paragraphs>
  <Slides>28</Slides>
  <Notes>2</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Stony Brook Medicine</vt:lpstr>
      <vt:lpstr>12010891H-Launch-PTTforToolkit_Blank</vt:lpstr>
      <vt:lpstr>Stony Brook University</vt:lpstr>
      <vt:lpstr>Stony Brook Children's</vt:lpstr>
      <vt:lpstr> The Federal Patient Safety and Quality Improvement Act: A Prescription for a       Culture of Safety</vt:lpstr>
      <vt:lpstr>PowerPoint Presentation</vt:lpstr>
      <vt:lpstr> This presentation is for educational purposes only and does not constitute legal advice. </vt:lpstr>
      <vt:lpstr>T</vt:lpstr>
      <vt:lpstr>State Based Quality Assurance and Peer Review Statutes </vt:lpstr>
      <vt:lpstr>The Federal Patient Safety and Quality Improvement Act of 2005*</vt:lpstr>
      <vt:lpstr>The Federal Patient Safety and Quality Improvement Act *          “The Patient Safety Act”</vt:lpstr>
      <vt:lpstr> “PSO Lingo”</vt:lpstr>
      <vt:lpstr>     Patient Safety Activities  Patient Safety Activities—broadly t Safety Activities—broadly</vt:lpstr>
      <vt:lpstr>Patient Safety Work Product</vt:lpstr>
      <vt:lpstr>The Patient Safety Act     Privilege and Confidentiality*</vt:lpstr>
      <vt:lpstr>PowerPoint Presentation</vt:lpstr>
      <vt:lpstr>PowerPoint Presentation</vt:lpstr>
      <vt:lpstr>PowerPoint Presentation</vt:lpstr>
      <vt:lpstr>PowerPoint Presentation</vt:lpstr>
      <vt:lpstr>Notwithstanding  any other law… PSWP shall be Confidential and  shall not be disclosed.</vt:lpstr>
      <vt:lpstr>Exceptions to Privilege and Confidentiality Evidence of Crime </vt:lpstr>
      <vt:lpstr>  Exceptions to confidentiality</vt:lpstr>
      <vt:lpstr>PowerPoint Presentation</vt:lpstr>
      <vt:lpstr>PowerPoint Presentation</vt:lpstr>
      <vt:lpstr>Legal Challenges</vt:lpstr>
      <vt:lpstr>            Walgreens Appellate Decision        Relied primarily on two provisions of PSQIA: 1) The purpose of the PSQIA is to encourage a “culture of safety” and quality in the US healthcare system by providing for a “broad confidentiality and legal protections of information collected and reported voluntarily for purposes of improving the quality of medical care and patient safety.”  2)PSWP is defined as “any data, reports, records, memoranda, analyses, or written or oral statements which are assembled, or developed by a provider for reporting to a PSO and are reported to a PSO.”   </vt:lpstr>
      <vt:lpstr>Charles v Southern Baptist Hospital* </vt:lpstr>
      <vt:lpstr>    Gooden v CVS Caremark*</vt:lpstr>
      <vt:lpstr>Tinal v Norton Healthcare, Inc.* (May 8, 2014)</vt:lpstr>
      <vt:lpstr>PowerPoint Presentation</vt:lpstr>
      <vt:lpstr>PowerPoint Presentation</vt:lpstr>
      <vt:lpstr>PowerPoint Presentation</vt:lpstr>
    </vt:vector>
  </TitlesOfParts>
  <Company>Stony Brook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Ronnie McKinnon</dc:creator>
  <cp:lastModifiedBy>Ronnie</cp:lastModifiedBy>
  <cp:revision>207</cp:revision>
  <cp:lastPrinted>2014-09-12T19:45:16Z</cp:lastPrinted>
  <dcterms:created xsi:type="dcterms:W3CDTF">2009-08-04T23:59:21Z</dcterms:created>
  <dcterms:modified xsi:type="dcterms:W3CDTF">2014-09-15T15:43:55Z</dcterms:modified>
</cp:coreProperties>
</file>