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61" r:id="rId4"/>
    <p:sldId id="259" r:id="rId5"/>
    <p:sldId id="262" r:id="rId6"/>
    <p:sldId id="263" r:id="rId7"/>
    <p:sldId id="283" r:id="rId8"/>
    <p:sldId id="265" r:id="rId9"/>
    <p:sldId id="266" r:id="rId10"/>
    <p:sldId id="267" r:id="rId11"/>
    <p:sldId id="284" r:id="rId12"/>
    <p:sldId id="28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8" r:id="rId24"/>
    <p:sldId id="280" r:id="rId25"/>
    <p:sldId id="281" r:id="rId26"/>
    <p:sldId id="282" r:id="rId27"/>
    <p:sldId id="289" r:id="rId28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Galdeano" panose="020B0604020202020204" charset="0"/>
      <p:regular r:id="rId3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5506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times.com/seattle-news/kirkland-hospital-to-change-procedures-for-lsquoboardingrsquo-mentally-ill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ff.org/medicare/fact-sheet/medicare-spending-and-financing-fact-sheet/#footnote-730509-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366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written example provided by staff nurse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9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078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Seattle </a:t>
            </a:r>
            <a:r>
              <a:rPr lang="en-US" dirty="0"/>
              <a:t>Times article: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www.seattletimes.com/seattle-news/kirkland-hospital-to-change-procedures-for-lsquoboardingrsquo-mentally-ill/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122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Deeming authority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means that hospitals accredited by an organization with </a:t>
            </a:r>
            <a:r>
              <a:rPr lang="en-US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deeming authority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elect to be "deemed" as meeting </a:t>
            </a:r>
            <a:r>
              <a:rPr lang="en-US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CMS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requirements based on successful accreditation by the other organization.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7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 between DOH and Medicare—what’s the bigger hammer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6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http://kff.org/medicare/fact-sheet/medicare-spending-and-financing-fact-sheet/</a:t>
            </a:r>
          </a:p>
          <a:p>
            <a:r>
              <a:rPr lang="en-US" dirty="0" smtClean="0"/>
              <a:t>Medicare benefit payments totaled $597 billion in 2014; roughly one-fourth was for hospital inpatient services, 12% for physician services, and 11% for the Part D drug benefit </a:t>
            </a:r>
            <a:r>
              <a:rPr lang="en-US" b="1" dirty="0" smtClean="0"/>
              <a:t>(Figure 2)</a:t>
            </a:r>
            <a:r>
              <a:rPr lang="en-US" dirty="0" smtClean="0"/>
              <a:t>.  Another one-fourth of benefit spending was for Medicare Advantage private health plans covering all Part A and Part B benefits; in 2015, 31% of Medicare beneficiaries are enrolled in Medicare Advantage plans.</a:t>
            </a:r>
            <a:r>
              <a:rPr lang="en-US" baseline="30000" dirty="0" smtClean="0">
                <a:hlinkClick r:id="rId3" tooltip="Gretchen Jacobson, Anthony Damico, Tricia Neuman, and Marsha Gold, 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2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5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1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http://www.hospitalinspections.org/report/2201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1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 sz="54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 baseline="0">
                <a:solidFill>
                  <a:srgbClr val="5C45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 baseline="0">
                <a:solidFill>
                  <a:srgbClr val="8988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 baseline="0">
                <a:solidFill>
                  <a:srgbClr val="8988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 baseline="0">
                <a:solidFill>
                  <a:srgbClr val="8988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 baseline="0">
                <a:solidFill>
                  <a:srgbClr val="8988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988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988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988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988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685800" y="3398519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 sz="4000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10159" algn="l" rtl="0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457200" indent="-17780" algn="l" rtl="0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2pPr>
            <a:lvl3pPr marL="731520" indent="-25400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3pPr>
            <a:lvl4pPr marL="1005839" indent="-15239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4pPr>
            <a:lvl5pPr marL="1188720" indent="30480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 baseline="0">
                <a:solidFill>
                  <a:schemeClr val="dk1"/>
                </a:solidFill>
              </a:defRPr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 sz="4000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10159" algn="l" rtl="0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457200" indent="-17780" algn="l" rtl="0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2pPr>
            <a:lvl3pPr marL="731520" indent="-25400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3pPr>
            <a:lvl4pPr marL="1005839" indent="-15239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4pPr>
            <a:lvl5pPr marL="1188720" indent="30480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 baseline="0">
                <a:solidFill>
                  <a:schemeClr val="dk1"/>
                </a:solidFill>
              </a:defRPr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 sz="4000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10159" algn="l" rtl="0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457200" indent="-17780" algn="l" rtl="0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2pPr>
            <a:lvl3pPr marL="731520" indent="-25400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3pPr>
            <a:lvl4pPr marL="1005839" indent="-15239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4pPr>
            <a:lvl5pPr marL="1188720" indent="30480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 baseline="0">
                <a:solidFill>
                  <a:schemeClr val="dk1"/>
                </a:solidFill>
              </a:defRPr>
            </a:lvl5pPr>
            <a:lvl6pPr marL="137160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 sz="3200" b="1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indent="0" rtl="0">
              <a:spcBef>
                <a:spcPts val="0"/>
              </a:spcBef>
              <a:buNone/>
              <a:defRPr sz="2000" b="1"/>
            </a:lvl2pPr>
            <a:lvl3pPr marL="914400" indent="0" rtl="0">
              <a:spcBef>
                <a:spcPts val="0"/>
              </a:spcBef>
              <a:buNone/>
              <a:defRPr sz="1800" b="1"/>
            </a:lvl3pPr>
            <a:lvl4pPr marL="1371600" indent="0" rtl="0">
              <a:spcBef>
                <a:spcPts val="0"/>
              </a:spcBef>
              <a:buNone/>
              <a:defRPr sz="1600" b="1"/>
            </a:lvl4pPr>
            <a:lvl5pPr marL="1828800" indent="0" rtl="0">
              <a:spcBef>
                <a:spcPts val="0"/>
              </a:spcBef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 sz="3200" b="1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indent="0" rtl="0">
              <a:spcBef>
                <a:spcPts val="0"/>
              </a:spcBef>
              <a:buNone/>
              <a:defRPr sz="2000" b="1"/>
            </a:lvl2pPr>
            <a:lvl3pPr marL="914400" indent="0" rtl="0">
              <a:spcBef>
                <a:spcPts val="0"/>
              </a:spcBef>
              <a:buNone/>
              <a:defRPr sz="1800" b="1"/>
            </a:lvl3pPr>
            <a:lvl4pPr marL="1371600" indent="0" rtl="0">
              <a:spcBef>
                <a:spcPts val="0"/>
              </a:spcBef>
              <a:buNone/>
              <a:defRPr sz="1600" b="1"/>
            </a:lvl4pPr>
            <a:lvl5pPr marL="1828800" indent="0" rtl="0">
              <a:spcBef>
                <a:spcPts val="0"/>
              </a:spcBef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Shape 35"/>
          <p:cNvCxnSpPr/>
          <p:nvPr/>
        </p:nvCxnSpPr>
        <p:spPr>
          <a:xfrm rot="5400000">
            <a:off x="2217817" y="4045823"/>
            <a:ext cx="4709160" cy="79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800" b="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None/>
              <a:defRPr sz="2400">
                <a:solidFill>
                  <a:schemeClr val="dk2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98889"/>
              </a:buClr>
              <a:buNone/>
              <a:defRPr sz="1800">
                <a:solidFill>
                  <a:srgbClr val="898889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98889"/>
              </a:buClr>
              <a:buNone/>
              <a:defRPr sz="1600">
                <a:solidFill>
                  <a:srgbClr val="898889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98889"/>
              </a:buClr>
              <a:buNone/>
              <a:defRPr sz="1400">
                <a:solidFill>
                  <a:srgbClr val="898889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98889"/>
              </a:buClr>
              <a:buNone/>
              <a:defRPr sz="1400">
                <a:solidFill>
                  <a:srgbClr val="898889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98889"/>
              </a:buClr>
              <a:buFont typeface="Arial"/>
              <a:buNone/>
              <a:defRPr sz="1400">
                <a:solidFill>
                  <a:srgbClr val="898889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98889"/>
              </a:buClr>
              <a:buFont typeface="Arial"/>
              <a:buNone/>
              <a:defRPr sz="1400">
                <a:solidFill>
                  <a:srgbClr val="898889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98889"/>
              </a:buClr>
              <a:buFont typeface="Arial"/>
              <a:buNone/>
              <a:defRPr sz="1400">
                <a:solidFill>
                  <a:srgbClr val="898889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98889"/>
              </a:buClr>
              <a:buFont typeface="Arial"/>
              <a:buNone/>
              <a:defRPr sz="1400">
                <a:solidFill>
                  <a:srgbClr val="898889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x="731520" y="4599432"/>
            <a:ext cx="784859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 sz="4000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 sz="4000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1400"/>
            </a:lvl1pPr>
            <a:lvl2pPr marL="457200" indent="0" rtl="0">
              <a:spcBef>
                <a:spcPts val="0"/>
              </a:spcBef>
              <a:buNone/>
              <a:defRPr sz="1200"/>
            </a:lvl2pPr>
            <a:lvl3pPr marL="914400" indent="0" rtl="0">
              <a:spcBef>
                <a:spcPts val="0"/>
              </a:spcBef>
              <a:buNone/>
              <a:defRPr sz="1000"/>
            </a:lvl3pPr>
            <a:lvl4pPr marL="1371600" indent="0" rtl="0">
              <a:spcBef>
                <a:spcPts val="0"/>
              </a:spcBef>
              <a:buNone/>
              <a:defRPr sz="900"/>
            </a:lvl4pPr>
            <a:lvl5pPr marL="1828800" indent="0" rtl="0">
              <a:spcBef>
                <a:spcPts val="0"/>
              </a:spcBef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Shape 66"/>
          <p:cNvCxnSpPr/>
          <p:nvPr/>
        </p:nvCxnSpPr>
        <p:spPr>
          <a:xfrm rot="5400000">
            <a:off x="-13115" y="3580205"/>
            <a:ext cx="5577839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 sz="1400"/>
            </a:lvl1pPr>
            <a:lvl2pPr marL="457200" indent="0" rtl="0">
              <a:spcBef>
                <a:spcPts val="0"/>
              </a:spcBef>
              <a:buNone/>
              <a:defRPr sz="1200"/>
            </a:lvl2pPr>
            <a:lvl3pPr marL="914400" indent="0" rtl="0">
              <a:spcBef>
                <a:spcPts val="0"/>
              </a:spcBef>
              <a:buNone/>
              <a:defRPr sz="1000"/>
            </a:lvl3pPr>
            <a:lvl4pPr marL="1371600" indent="0" rtl="0">
              <a:spcBef>
                <a:spcPts val="0"/>
              </a:spcBef>
              <a:buNone/>
              <a:defRPr sz="900"/>
            </a:lvl4pPr>
            <a:lvl5pPr marL="1828800" indent="0" rtl="0">
              <a:spcBef>
                <a:spcPts val="0"/>
              </a:spcBef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Galdeano"/>
              <a:buNone/>
              <a:defRPr sz="4000" b="0" i="0" u="none" strike="noStrike" cap="none" baseline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indent="-10159" algn="l" rtl="0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-17780" algn="l" rtl="0">
              <a:spcBef>
                <a:spcPts val="640"/>
              </a:spcBef>
              <a:buClr>
                <a:schemeClr val="accent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1520" marR="0" indent="-25400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5839" marR="0" indent="-15239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8720" marR="0" indent="30480" algn="l" rtl="0">
              <a:spcBef>
                <a:spcPts val="560"/>
              </a:spcBef>
              <a:buClr>
                <a:schemeClr val="accent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indent="-10795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indent="-10033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indent="-10541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indent="-11048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9144000" cy="365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/>
        <p:spPr>
          <a:xfrm>
            <a:off x="7520710" y="5310910"/>
            <a:ext cx="1166090" cy="11660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s://www.advisory.com/daily-briefing/2014/11/25/hospital-revenue-is-up-but-so-are-operating-cost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://www.hospitalinspections.org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spitalinspections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://app.leg.wa.gov/rcw/default.aspx?cite=70.41.155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SofiaA@wcnursing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times.com/seattle-news/kirkland-hospital-to-change-procedures-for-lsquoboardingrsquo-mentally-il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47700" y="1673525"/>
            <a:ext cx="7848599" cy="145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3200" dirty="0" smtClean="0">
                <a:latin typeface="Georgia"/>
                <a:ea typeface="Georgia"/>
                <a:cs typeface="Georgia"/>
                <a:sym typeface="Georgia"/>
              </a:rPr>
              <a:t>Exploring Federal </a:t>
            </a:r>
            <a:r>
              <a:rPr lang="en-US" sz="3200" dirty="0">
                <a:latin typeface="Georgia"/>
                <a:ea typeface="Georgia"/>
                <a:cs typeface="Georgia"/>
                <a:sym typeface="Georgia"/>
              </a:rPr>
              <a:t>Regulatory Approaches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3200" dirty="0">
                <a:latin typeface="Georgia"/>
                <a:ea typeface="Georgia"/>
                <a:cs typeface="Georgia"/>
                <a:sym typeface="Georgia"/>
              </a:rPr>
              <a:t>to Safe Nurse Staffing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Sofia Aragon, JD, BSN, RN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Executive Director 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>
                <a:latin typeface="Georgia"/>
                <a:ea typeface="Georgia"/>
                <a:cs typeface="Georgia"/>
                <a:sym typeface="Georgia"/>
              </a:rPr>
              <a:t>Washington Center for Nursing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80" y="595154"/>
            <a:ext cx="4804489" cy="1253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2332" y="453021"/>
            <a:ext cx="10028663" cy="990599"/>
          </a:xfrm>
        </p:spPr>
        <p:txBody>
          <a:bodyPr/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Complaint Process for CMS or JCAHO violat</a:t>
            </a:r>
            <a:r>
              <a:rPr lang="en-US" sz="3200" dirty="0" smtClean="0"/>
              <a:t>ions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497875" y="3813707"/>
            <a:ext cx="489166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Investigation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616927" y="2668853"/>
            <a:ext cx="4679795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Initial assessment and communication to DOH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7200" y="1523999"/>
            <a:ext cx="479130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Complaint of Violation of Federal Law is received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691055" y="5030579"/>
            <a:ext cx="4668642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Corrective Action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>
            <a:off x="4572000" y="2190747"/>
            <a:ext cx="1025912" cy="647702"/>
          </a:xfrm>
          <a:prstGeom prst="downArrow">
            <a:avLst>
              <a:gd name="adj1" fmla="val 50000"/>
              <a:gd name="adj2" fmla="val 5344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26567" y="3324448"/>
            <a:ext cx="1025912" cy="647702"/>
          </a:xfrm>
          <a:prstGeom prst="downArrow">
            <a:avLst>
              <a:gd name="adj1" fmla="val 50000"/>
              <a:gd name="adj2" fmla="val 5344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08956" y="4526923"/>
            <a:ext cx="1025912" cy="647702"/>
          </a:xfrm>
          <a:prstGeom prst="downArrow">
            <a:avLst>
              <a:gd name="adj1" fmla="val 50000"/>
              <a:gd name="adj2" fmla="val 5344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91" y="995875"/>
            <a:ext cx="6884839" cy="51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spital revenue is up—but so are operating costs | The Advisory Board Daily Briefing - Internet Explorer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864704"/>
            <a:ext cx="9144000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6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39" y="325244"/>
            <a:ext cx="8229600" cy="99059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JCAHO Complaint Process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780" y="2336180"/>
            <a:ext cx="8229600" cy="4876799"/>
          </a:xfrm>
        </p:spPr>
        <p:txBody>
          <a:bodyPr/>
          <a:lstStyle/>
          <a:p>
            <a:r>
              <a:rPr lang="en-US" dirty="0" smtClean="0"/>
              <a:t>JCAHO’s Office of Quality Monitoring may conduct an unannounced investigation in response to complaints or reports of an undesirable event or conditions in hospitals</a:t>
            </a:r>
          </a:p>
          <a:p>
            <a:r>
              <a:rPr lang="en-US" dirty="0" smtClean="0"/>
              <a:t>Once an investigation is completed, hospitals have 45-60 days to correct any deficiencies and show evidence of compliance with accreditation standards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332" y="1315843"/>
            <a:ext cx="479130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How are accreditation standards enforced?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21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74" y="384313"/>
            <a:ext cx="8229600" cy="99059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JCAHO Complaint Process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15" y="2219979"/>
            <a:ext cx="8229600" cy="4876799"/>
          </a:xfrm>
        </p:spPr>
        <p:txBody>
          <a:bodyPr/>
          <a:lstStyle/>
          <a:p>
            <a:r>
              <a:rPr lang="en-US" sz="2400" dirty="0" smtClean="0"/>
              <a:t>Unclear what types of complaints will trigger an investigation</a:t>
            </a:r>
          </a:p>
          <a:p>
            <a:r>
              <a:rPr lang="en-US" sz="2400" dirty="0" smtClean="0"/>
              <a:t>JCAHO standards related to nurse staffing are vaguely defined</a:t>
            </a:r>
          </a:p>
          <a:p>
            <a:r>
              <a:rPr lang="en-US" sz="2400" dirty="0" smtClean="0"/>
              <a:t>JCAHO does not release any detailed records related to survey results, investigation findings, or hospital accreditation decisions to the public.</a:t>
            </a:r>
          </a:p>
          <a:p>
            <a:r>
              <a:rPr lang="en-US" sz="2400" dirty="0"/>
              <a:t>Records related to survey results, investigation findings, or hospital accreditation decisions can be requested through the federal Freedom of Information Act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6774" y="1295399"/>
            <a:ext cx="479130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What are the challenges to this process?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46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2" y="258336"/>
            <a:ext cx="8686800" cy="99059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Medicare Conditions of Participation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6" y="2239534"/>
            <a:ext cx="8229600" cy="4876799"/>
          </a:xfrm>
        </p:spPr>
        <p:txBody>
          <a:bodyPr/>
          <a:lstStyle/>
          <a:p>
            <a:r>
              <a:rPr lang="en-US" sz="2800" dirty="0" smtClean="0"/>
              <a:t>Conditions of Participation include adequate nurse staffing found in Title 42 Sec. 482.23</a:t>
            </a:r>
          </a:p>
          <a:p>
            <a:r>
              <a:rPr lang="en-US" sz="2800" dirty="0" smtClean="0"/>
              <a:t>The Association of Health Care Journalists established hospitalinspections.org providing records of complaints against hospitals resulting in citation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139" y="1248935"/>
            <a:ext cx="479130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What are important comparisons to JCAHO?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60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415"/>
            <a:ext cx="8229600" cy="99059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Conclusions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780" y="2336180"/>
            <a:ext cx="8229600" cy="4876799"/>
          </a:xfrm>
        </p:spPr>
        <p:txBody>
          <a:bodyPr/>
          <a:lstStyle/>
          <a:p>
            <a:r>
              <a:rPr lang="en-US" sz="2800" dirty="0" smtClean="0"/>
              <a:t>Joint Commission accreditation surveys provide an important vehicle for reducing risk and fostering improvement.</a:t>
            </a:r>
          </a:p>
          <a:p>
            <a:r>
              <a:rPr lang="en-US" sz="2800" dirty="0" smtClean="0"/>
              <a:t>But the accreditation survey process is unlikely to detect substandard patterns of care and accreditation is rarely denied.</a:t>
            </a:r>
          </a:p>
          <a:p>
            <a:r>
              <a:rPr lang="en-US" sz="2800" dirty="0" smtClean="0"/>
              <a:t>Sets goals rather than minimum standards.</a:t>
            </a:r>
          </a:p>
          <a:p>
            <a:r>
              <a:rPr lang="en-US" sz="2800" dirty="0" smtClean="0"/>
              <a:t>Focus on education and improvement rather than regulation and enforcement.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1353014"/>
            <a:ext cx="479130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The role of the Joint Commission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30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52"/>
            <a:ext cx="8229600" cy="99059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Conclusions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214" y="2373350"/>
            <a:ext cx="8229600" cy="4876799"/>
          </a:xfrm>
        </p:spPr>
        <p:txBody>
          <a:bodyPr/>
          <a:lstStyle/>
          <a:p>
            <a:r>
              <a:rPr lang="en-US" sz="2800" dirty="0" smtClean="0"/>
              <a:t>In 2013, the DOH rolled out a new “Lean” approach for conducting hospital surveys at larger facilities intended to improve patient safety through a more effective inspection process.</a:t>
            </a:r>
          </a:p>
          <a:p>
            <a:r>
              <a:rPr lang="en-US" sz="2800" dirty="0" smtClean="0"/>
              <a:t>Because of the new survey approach, the DOH complaint investigation process to regulate hospital conduct and enforce standards under state and federal law is a more threatening hammer.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57200" y="1382751"/>
            <a:ext cx="479130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The Role of the Department of Health?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24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97"/>
            <a:ext cx="8229600" cy="99059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Conclusions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120588"/>
            <a:ext cx="8229600" cy="4876799"/>
          </a:xfrm>
        </p:spPr>
        <p:txBody>
          <a:bodyPr/>
          <a:lstStyle/>
          <a:p>
            <a:pPr marL="172721" indent="0">
              <a:buNone/>
            </a:pPr>
            <a:r>
              <a:rPr lang="en-US" sz="2400" dirty="0" smtClean="0"/>
              <a:t>Complaint investigations are an important enforcement tool because they offer a timely, publicly accountable means for responding to complaints and adverse events</a:t>
            </a:r>
          </a:p>
          <a:p>
            <a:r>
              <a:rPr lang="en-US" sz="2400" dirty="0" smtClean="0"/>
              <a:t>DOH is the lead for state law violations</a:t>
            </a:r>
          </a:p>
          <a:p>
            <a:r>
              <a:rPr lang="en-US" sz="2400" dirty="0" smtClean="0"/>
              <a:t>Coordination on response to federal violations by CMS</a:t>
            </a:r>
          </a:p>
          <a:p>
            <a:pPr marL="172721" indent="0">
              <a:buNone/>
            </a:pPr>
            <a:endParaRPr lang="en-US" sz="2400" dirty="0" smtClean="0"/>
          </a:p>
          <a:p>
            <a:pPr marL="172721" indent="0">
              <a:buNone/>
            </a:pPr>
            <a:r>
              <a:rPr lang="en-US" sz="2400" dirty="0" smtClean="0"/>
              <a:t>But this process is not without limitations</a:t>
            </a:r>
          </a:p>
          <a:p>
            <a:r>
              <a:rPr lang="en-US" sz="2400" dirty="0" smtClean="0"/>
              <a:t>Agency discretion to act on a complaint with regards</a:t>
            </a:r>
          </a:p>
          <a:p>
            <a:pPr marL="172721" indent="0">
              <a:buNone/>
            </a:pPr>
            <a:r>
              <a:rPr lang="en-US" sz="2400" dirty="0" smtClean="0"/>
              <a:t> to violation of state law</a:t>
            </a:r>
          </a:p>
          <a:p>
            <a:r>
              <a:rPr lang="en-US" sz="2400" dirty="0" smtClean="0"/>
              <a:t>Enforcement capacity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1129989"/>
            <a:ext cx="479130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Importance of the Complaint Process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17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68" y="221166"/>
            <a:ext cx="8229600" cy="99059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Recommendations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70" y="2038814"/>
            <a:ext cx="8229600" cy="4876799"/>
          </a:xfrm>
        </p:spPr>
        <p:txBody>
          <a:bodyPr/>
          <a:lstStyle/>
          <a:p>
            <a:r>
              <a:rPr lang="en-US" dirty="0" smtClean="0"/>
              <a:t>File timely complaints regarding unsafe staffing and link the staffing to risk to patient safety</a:t>
            </a:r>
          </a:p>
          <a:p>
            <a:r>
              <a:rPr lang="en-US" dirty="0" smtClean="0"/>
              <a:t>Multiple complaints help</a:t>
            </a:r>
          </a:p>
          <a:p>
            <a:r>
              <a:rPr lang="en-US" dirty="0" smtClean="0"/>
              <a:t>The Seattle Times article on psychiatric boarding shows that complaint investigations can result in public pressure on a hospital to a change practices that put patients at risk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3844" y="1159726"/>
            <a:ext cx="479130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How do we use the complaint process effectively?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25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>
                <a:latin typeface="Georgia"/>
                <a:ea typeface="Georgia"/>
                <a:cs typeface="Georgia"/>
                <a:sym typeface="Georgia"/>
              </a:rPr>
              <a:t>Objectives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/>
              <a:t>What federal regulatory strategies are available to enforce better standards for nurse staffing in hospitals?</a:t>
            </a:r>
          </a:p>
          <a:p>
            <a:pPr marL="0" marR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/>
              <a:t>How can we </a:t>
            </a:r>
            <a:r>
              <a:rPr lang="en-US" dirty="0" smtClean="0"/>
              <a:t>work with nurses to assure standards are held?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 smtClean="0"/>
              <a:t>What could be the impact of public awareness and education about this issue?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Exercises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76" y="2544337"/>
            <a:ext cx="5172074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spitalInspections.org | Association of Health Care Journalists - Internet Explorer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42"/>
            <a:ext cx="9144000" cy="66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361122"/>
            <a:ext cx="8686800" cy="990599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</a:rPr>
              <a:t>Research through </a:t>
            </a:r>
            <a:r>
              <a:rPr lang="en-US" sz="3200" dirty="0" smtClean="0">
                <a:latin typeface="Georgia" panose="02040502050405020303" pitchFamily="18" charset="0"/>
              </a:rPr>
              <a:t>w</a:t>
            </a:r>
            <a:r>
              <a:rPr lang="en-US" sz="3200" dirty="0" smtClean="0">
                <a:latin typeface="Georgia" panose="02040502050405020303" pitchFamily="18" charset="0"/>
                <a:hlinkClick r:id="rId2"/>
              </a:rPr>
              <a:t>ww.hospitalinspections.org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113" y="1232451"/>
            <a:ext cx="8229600" cy="4876799"/>
          </a:xfrm>
        </p:spPr>
        <p:txBody>
          <a:bodyPr/>
          <a:lstStyle/>
          <a:p>
            <a:pPr marL="172721" indent="0">
              <a:buNone/>
            </a:pPr>
            <a:r>
              <a:rPr lang="en-US" dirty="0" smtClean="0"/>
              <a:t>Find an example for your state: </a:t>
            </a:r>
          </a:p>
          <a:p>
            <a:r>
              <a:rPr lang="en-US" dirty="0" smtClean="0"/>
              <a:t>Search subject, </a:t>
            </a:r>
            <a:r>
              <a:rPr lang="en-US" dirty="0" err="1" smtClean="0"/>
              <a:t>eg</a:t>
            </a:r>
            <a:r>
              <a:rPr lang="en-US" dirty="0" smtClean="0"/>
              <a:t> “staffing” or “nurse”</a:t>
            </a:r>
            <a:endParaRPr lang="en-US" dirty="0"/>
          </a:p>
          <a:p>
            <a:r>
              <a:rPr lang="en-US" dirty="0"/>
              <a:t>Enter the </a:t>
            </a:r>
            <a:r>
              <a:rPr lang="en-US" dirty="0" smtClean="0"/>
              <a:t>state</a:t>
            </a:r>
          </a:p>
          <a:p>
            <a:pPr marL="172721" indent="0">
              <a:buNone/>
            </a:pPr>
            <a:r>
              <a:rPr lang="en-US" dirty="0" smtClean="0"/>
              <a:t>Using examples as a model for a potential </a:t>
            </a:r>
            <a:r>
              <a:rPr lang="en-US" dirty="0" smtClean="0"/>
              <a:t>complaint:</a:t>
            </a:r>
            <a:endParaRPr lang="en-US" dirty="0"/>
          </a:p>
          <a:p>
            <a:r>
              <a:rPr lang="en-US" dirty="0"/>
              <a:t>What level of detail is used to describe treatment received?  Medications used?</a:t>
            </a:r>
          </a:p>
          <a:p>
            <a:r>
              <a:rPr lang="en-US" dirty="0"/>
              <a:t>What evidence is used to show that appropriate staffing standards were adhered to?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25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9985" y="407020"/>
            <a:ext cx="10147852" cy="990599"/>
          </a:xfrm>
        </p:spPr>
        <p:txBody>
          <a:bodyPr/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WA Statute to Compel Investigation 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3" name="Picture 2" descr="RCW 70.41.155: Duty to investigate patient well-being. - Internet Explorer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97619"/>
            <a:ext cx="7159083" cy="51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Is Patient Death Required?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094" y="1368799"/>
            <a:ext cx="4107320" cy="4716179"/>
          </a:xfrm>
        </p:spPr>
        <p:txBody>
          <a:bodyPr/>
          <a:lstStyle/>
          <a:p>
            <a:pPr marL="172721" indent="0">
              <a:buNone/>
            </a:pPr>
            <a:r>
              <a:rPr lang="en-US" sz="4000" b="1" dirty="0" smtClean="0"/>
              <a:t>No!</a:t>
            </a:r>
            <a:endParaRPr lang="en-US" sz="2000" dirty="0"/>
          </a:p>
          <a:p>
            <a:r>
              <a:rPr lang="en-US" sz="2000" dirty="0" smtClean="0"/>
              <a:t>Review St. Joseph Medical Center 8/13/12</a:t>
            </a:r>
          </a:p>
          <a:p>
            <a:r>
              <a:rPr lang="en-US" sz="2000" dirty="0" smtClean="0"/>
              <a:t>The hospital’s failure (to provide care in a safe setting) resulted in pain, fear, and discomfort for Patient #1, and placed all patients who underwent injections in the Nuclear Medicine department at risk for the same…</a:t>
            </a:r>
          </a:p>
          <a:p>
            <a:r>
              <a:rPr lang="en-US" sz="2000" dirty="0" smtClean="0"/>
              <a:t>Patient neglect:  the hospital’s failure to do so resulted in pain, fear, and discomfort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17" y="2479386"/>
            <a:ext cx="4017379" cy="24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68" y="221166"/>
            <a:ext cx="8229600" cy="99059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Recommendations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70" y="1981201"/>
            <a:ext cx="8229600" cy="4876799"/>
          </a:xfrm>
        </p:spPr>
        <p:txBody>
          <a:bodyPr/>
          <a:lstStyle/>
          <a:p>
            <a:r>
              <a:rPr lang="en-US" dirty="0" smtClean="0"/>
              <a:t>Hospitalinspections.org provides information on hospital citations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can search for </a:t>
            </a:r>
            <a:r>
              <a:rPr lang="en-US" dirty="0" smtClean="0"/>
              <a:t>key words.  Examples including “nursing” or “staffing”</a:t>
            </a:r>
            <a:endParaRPr lang="en-US" dirty="0" smtClean="0"/>
          </a:p>
          <a:p>
            <a:r>
              <a:rPr lang="en-US" dirty="0" smtClean="0"/>
              <a:t>The complaint need not show actual death or injury, but risk of patient harm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068" y="1114006"/>
            <a:ext cx="4791307" cy="825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Learn from available complaints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68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48" y="611277"/>
            <a:ext cx="8229600" cy="990599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Role of nursing groups?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348" y="1681536"/>
            <a:ext cx="8229600" cy="4876799"/>
          </a:xfrm>
        </p:spPr>
        <p:txBody>
          <a:bodyPr/>
          <a:lstStyle/>
          <a:p>
            <a:r>
              <a:rPr lang="en-US" sz="2800" dirty="0" smtClean="0"/>
              <a:t>Raise nurse awareness of the importance of using the complaint investigation process to hold hospitals to current regulatory standards</a:t>
            </a:r>
          </a:p>
          <a:p>
            <a:r>
              <a:rPr lang="en-US" sz="2800" dirty="0" smtClean="0"/>
              <a:t>Survey nurses to gather scenarios where nurse staffing issues compromise compliance with regulations and result in risk to patient safety</a:t>
            </a:r>
          </a:p>
          <a:p>
            <a:r>
              <a:rPr lang="en-US" sz="2800" dirty="0" smtClean="0"/>
              <a:t>Support RNs to improve their ability to describe the link between safe staffing, compliance with standards and patient outcomes = strong complaints</a:t>
            </a:r>
          </a:p>
        </p:txBody>
      </p:sp>
    </p:spTree>
    <p:extLst>
      <p:ext uri="{BB962C8B-B14F-4D97-AF65-F5344CB8AC3E}">
        <p14:creationId xmlns:p14="http://schemas.microsoft.com/office/powerpoint/2010/main" val="11273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2913"/>
            <a:ext cx="8229600" cy="990599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9287"/>
            <a:ext cx="8229600" cy="4876799"/>
          </a:xfrm>
        </p:spPr>
        <p:txBody>
          <a:bodyPr/>
          <a:lstStyle/>
          <a:p>
            <a:pPr marL="172721" indent="0" algn="ctr">
              <a:buNone/>
            </a:pPr>
            <a:r>
              <a:rPr lang="en-US" dirty="0" smtClean="0"/>
              <a:t>Sofia Aragon, JD, BSN, RN</a:t>
            </a:r>
          </a:p>
          <a:p>
            <a:pPr marL="172721" indent="0" algn="ctr">
              <a:buNone/>
            </a:pPr>
            <a:r>
              <a:rPr lang="en-US" dirty="0" smtClean="0"/>
              <a:t>Executive Director</a:t>
            </a:r>
          </a:p>
          <a:p>
            <a:pPr marL="172721" indent="0" algn="ctr">
              <a:buNone/>
            </a:pPr>
            <a:r>
              <a:rPr lang="en-US" dirty="0" smtClean="0"/>
              <a:t>Washington Center for Nursing</a:t>
            </a:r>
          </a:p>
          <a:p>
            <a:pPr marL="172721" indent="0" algn="ctr">
              <a:buNone/>
            </a:pPr>
            <a:r>
              <a:rPr lang="en-US" dirty="0" smtClean="0"/>
              <a:t>206.556.9670</a:t>
            </a:r>
          </a:p>
          <a:p>
            <a:pPr marL="172721" indent="0" algn="ctr">
              <a:buNone/>
            </a:pPr>
            <a:r>
              <a:rPr lang="en-US" dirty="0" smtClean="0">
                <a:hlinkClick r:id="rId2"/>
              </a:rPr>
              <a:t>SofiaA@wcnursing.org</a:t>
            </a:r>
            <a:endParaRPr lang="en-US" dirty="0" smtClean="0"/>
          </a:p>
          <a:p>
            <a:pPr marL="172721" indent="0">
              <a:buNone/>
            </a:pPr>
            <a:endParaRPr lang="en-US" dirty="0"/>
          </a:p>
          <a:p>
            <a:pPr marL="17272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" y="5128164"/>
            <a:ext cx="5046034" cy="132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6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rkland hospital to change procedures for ‘boarding’ mentally ill | The Seattle Times - Internet Explorer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42"/>
            <a:ext cx="9144000" cy="66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Federal Regulatory Enforcement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21" indent="0">
              <a:buNone/>
            </a:pPr>
            <a:r>
              <a:rPr lang="en-US" sz="2800" dirty="0" smtClean="0"/>
              <a:t>In January 2014, the Seattle Times reported that the Joint Commission on Accreditation of Healthcare Organizations (JCAHO) had performed an unannounced investigation at Evergreen Medical Center.</a:t>
            </a:r>
          </a:p>
          <a:p>
            <a:pPr marL="172721" indent="0">
              <a:buNone/>
            </a:pPr>
            <a:endParaRPr lang="en-US" sz="2800" dirty="0"/>
          </a:p>
          <a:p>
            <a:pPr marL="172721" indent="0">
              <a:buNone/>
            </a:pPr>
            <a:r>
              <a:rPr lang="en-US" sz="2800" dirty="0" smtClean="0"/>
              <a:t>The Commission required Evergreen to change their procedures in order to provide better conditions for patients involuntarily committed in the 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01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Federal Regulatory Enforcement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21" indent="0">
              <a:buNone/>
            </a:pPr>
            <a:r>
              <a:rPr lang="en-US" dirty="0" smtClean="0"/>
              <a:t>“When the Joint Commission talks, the hospitals listen because it’s their federal money.” </a:t>
            </a:r>
            <a:r>
              <a:rPr lang="en-US" sz="2800" i="1" dirty="0" smtClean="0"/>
              <a:t>Representative Tami Green, BSN, RN</a:t>
            </a:r>
          </a:p>
          <a:p>
            <a:pPr marL="17272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11" y="3276710"/>
            <a:ext cx="4544378" cy="302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Regulatory Framework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306233" y="2079387"/>
            <a:ext cx="2178050" cy="12763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Centers for Medicare and Medicaid Services</a:t>
            </a:r>
          </a:p>
          <a:p>
            <a:pPr algn="ctr"/>
            <a:r>
              <a:rPr lang="en-US" dirty="0" smtClean="0"/>
              <a:t>(CMS)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 flipH="1">
            <a:off x="6280574" y="1579809"/>
            <a:ext cx="1885316" cy="10937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Office of the</a:t>
            </a:r>
          </a:p>
          <a:p>
            <a:pPr algn="ctr"/>
            <a:r>
              <a:rPr lang="en-US" dirty="0" smtClean="0"/>
              <a:t>Inspector General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1543050" y="4648200"/>
            <a:ext cx="2584450" cy="939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 State Department of Health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5228218" y="4640581"/>
            <a:ext cx="1727200" cy="142366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Joint Commission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35641" y="3106776"/>
            <a:ext cx="2479520" cy="552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Conditions of Participation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806498" y="4155688"/>
            <a:ext cx="14868" cy="1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6109938" y="2524039"/>
            <a:ext cx="2198185" cy="374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2721" indent="0" algn="ctr">
              <a:buNone/>
            </a:pPr>
            <a:r>
              <a:rPr lang="en-US" sz="1400" dirty="0" smtClean="0"/>
              <a:t>Investigates Fraud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37724" y="5419059"/>
            <a:ext cx="2737547" cy="6271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Enforces state &amp; federal laws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Conducts hospital surveys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Investigates complaints</a:t>
            </a: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23241" y="5738929"/>
            <a:ext cx="2479520" cy="552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Accreditation Standards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Deeming Authority for CMS</a:t>
            </a:r>
            <a:endParaRPr lang="en-US" dirty="0"/>
          </a:p>
        </p:txBody>
      </p:sp>
      <p:cxnSp>
        <p:nvCxnSpPr>
          <p:cNvPr id="20" name="Straight Connector 19"/>
          <p:cNvCxnSpPr>
            <a:stCxn id="8" idx="3"/>
          </p:cNvCxnSpPr>
          <p:nvPr/>
        </p:nvCxnSpPr>
        <p:spPr>
          <a:xfrm flipH="1">
            <a:off x="5484283" y="2126703"/>
            <a:ext cx="796291" cy="397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35275" y="4171950"/>
            <a:ext cx="3256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" idx="0"/>
          </p:cNvCxnSpPr>
          <p:nvPr/>
        </p:nvCxnSpPr>
        <p:spPr>
          <a:xfrm>
            <a:off x="6091818" y="4171950"/>
            <a:ext cx="0" cy="468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" idx="0"/>
          </p:cNvCxnSpPr>
          <p:nvPr/>
        </p:nvCxnSpPr>
        <p:spPr>
          <a:xfrm flipH="1">
            <a:off x="2835275" y="4180546"/>
            <a:ext cx="2864" cy="467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7" idx="2"/>
          </p:cNvCxnSpPr>
          <p:nvPr/>
        </p:nvCxnSpPr>
        <p:spPr>
          <a:xfrm flipV="1">
            <a:off x="4395258" y="3355737"/>
            <a:ext cx="0" cy="824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Georgia" panose="02040502050405020303" pitchFamily="18" charset="0"/>
              </a:rPr>
              <a:t>Applying the Regulatory </a:t>
            </a:r>
            <a:r>
              <a:rPr lang="en-US" sz="3600" dirty="0" smtClean="0">
                <a:latin typeface="Georgia" panose="02040502050405020303" pitchFamily="18" charset="0"/>
              </a:rPr>
              <a:t>Framework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0503"/>
            <a:ext cx="3931919" cy="639762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400" dirty="0" smtClean="0"/>
              <a:t>Department </a:t>
            </a:r>
            <a:r>
              <a:rPr lang="en-US" sz="2400" dirty="0"/>
              <a:t>of Health </a:t>
            </a:r>
            <a:endParaRPr lang="en-US" sz="2400" dirty="0" smtClean="0"/>
          </a:p>
          <a:p>
            <a:r>
              <a:rPr lang="en-US" sz="2400" dirty="0" smtClean="0"/>
              <a:t>Complaint Investigations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/>
              <a:t>State law enforcement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types of conduct will trigger an investigation?</a:t>
            </a:r>
          </a:p>
          <a:p>
            <a:r>
              <a:rPr lang="en-US" sz="2000" dirty="0"/>
              <a:t>Contracts with Medicare to investigate complaints based on Medicare Conditions of </a:t>
            </a:r>
            <a:r>
              <a:rPr lang="en-US" sz="2000" dirty="0" smtClean="0"/>
              <a:t>Participation</a:t>
            </a:r>
          </a:p>
          <a:p>
            <a:r>
              <a:rPr lang="en-US" sz="2000" dirty="0"/>
              <a:t>What is the process for a complaint investigation with the DOH?</a:t>
            </a:r>
          </a:p>
          <a:p>
            <a:pPr marL="172721" indent="0">
              <a:buNone/>
            </a:pPr>
            <a:endParaRPr lang="en-US" sz="2000" dirty="0"/>
          </a:p>
          <a:p>
            <a:pPr marL="17272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400" dirty="0" smtClean="0"/>
              <a:t>Joint </a:t>
            </a:r>
            <a:r>
              <a:rPr lang="en-US" sz="2400" dirty="0"/>
              <a:t>Commission </a:t>
            </a:r>
            <a:endParaRPr lang="en-US" sz="2400" dirty="0" smtClean="0"/>
          </a:p>
          <a:p>
            <a:r>
              <a:rPr lang="en-US" sz="2400" dirty="0" smtClean="0"/>
              <a:t>Investigation </a:t>
            </a:r>
            <a:r>
              <a:rPr lang="en-US" sz="2400" dirty="0"/>
              <a:t>Surveys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sz="2000" dirty="0"/>
              <a:t>Goal/Outcome: Enforcement of standards to support safe nurse staffing and patient </a:t>
            </a:r>
            <a:r>
              <a:rPr lang="en-US" sz="2000" dirty="0" smtClean="0"/>
              <a:t>safety</a:t>
            </a:r>
          </a:p>
          <a:p>
            <a:r>
              <a:rPr lang="en-US" sz="2000" dirty="0" smtClean="0"/>
              <a:t>What </a:t>
            </a:r>
            <a:r>
              <a:rPr lang="en-US" sz="2000" dirty="0"/>
              <a:t>is the process for enforcing accreditation standards in hospitals?</a:t>
            </a:r>
          </a:p>
          <a:p>
            <a:r>
              <a:rPr lang="en-US" sz="2000" dirty="0"/>
              <a:t>What are the challenges to filing a complaint with JCAHO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Resources and strategies in filing a complaint to get the response you want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74294"/>
            <a:ext cx="8229600" cy="990599"/>
          </a:xfrm>
        </p:spPr>
        <p:txBody>
          <a:bodyPr/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/>
            </a:r>
            <a:br>
              <a:rPr lang="en-US" sz="3200" dirty="0" smtClean="0">
                <a:latin typeface="Georgia" panose="02040502050405020303" pitchFamily="18" charset="0"/>
              </a:rPr>
            </a:br>
            <a:r>
              <a:rPr lang="en-US" sz="3200" dirty="0" smtClean="0">
                <a:latin typeface="Georgia" panose="02040502050405020303" pitchFamily="18" charset="0"/>
              </a:rPr>
              <a:t>What does the DOH </a:t>
            </a:r>
            <a:r>
              <a:rPr lang="en-US" sz="3200" dirty="0">
                <a:latin typeface="Georgia" panose="02040502050405020303" pitchFamily="18" charset="0"/>
              </a:rPr>
              <a:t>investigate</a:t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3200" dirty="0">
                <a:latin typeface="Georgia" panose="02040502050405020303" pitchFamily="18" charset="0"/>
              </a:rPr>
              <a:t>DOH Complaint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08" y="1673349"/>
            <a:ext cx="4038599" cy="4718303"/>
          </a:xfrm>
        </p:spPr>
        <p:txBody>
          <a:bodyPr/>
          <a:lstStyle/>
          <a:p>
            <a:r>
              <a:rPr lang="en-US" dirty="0" smtClean="0"/>
              <a:t>Adverse health events</a:t>
            </a:r>
          </a:p>
          <a:p>
            <a:r>
              <a:rPr lang="en-US" dirty="0" smtClean="0"/>
              <a:t>Patient abuse or neglect</a:t>
            </a:r>
          </a:p>
          <a:p>
            <a:r>
              <a:rPr lang="en-US" dirty="0" smtClean="0"/>
              <a:t>Staff not available to provide care</a:t>
            </a:r>
          </a:p>
          <a:p>
            <a:r>
              <a:rPr lang="en-US" dirty="0" smtClean="0"/>
              <a:t>Failure to provide care</a:t>
            </a:r>
          </a:p>
          <a:p>
            <a:r>
              <a:rPr lang="en-US" dirty="0" smtClean="0"/>
              <a:t>Providing the wrong care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395439" y="1673350"/>
            <a:ext cx="4038599" cy="4718303"/>
          </a:xfrm>
        </p:spPr>
        <p:txBody>
          <a:bodyPr/>
          <a:lstStyle/>
          <a:p>
            <a:r>
              <a:rPr lang="en-US" dirty="0" smtClean="0"/>
              <a:t>Medication errors</a:t>
            </a:r>
          </a:p>
          <a:p>
            <a:r>
              <a:rPr lang="en-US" dirty="0" smtClean="0"/>
              <a:t>Not following medical orders</a:t>
            </a:r>
          </a:p>
          <a:p>
            <a:r>
              <a:rPr lang="en-US" dirty="0" smtClean="0"/>
              <a:t>Unsafe or unclean conditions in the facility</a:t>
            </a:r>
          </a:p>
          <a:p>
            <a:r>
              <a:rPr lang="en-US" dirty="0" smtClean="0"/>
              <a:t>Patient injuries and falls</a:t>
            </a:r>
          </a:p>
          <a:p>
            <a:r>
              <a:rPr lang="en-US" dirty="0" smtClean="0"/>
              <a:t>Not responding to patient complaints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021"/>
            <a:ext cx="8229600" cy="990599"/>
          </a:xfrm>
        </p:spPr>
        <p:txBody>
          <a:bodyPr/>
          <a:lstStyle/>
          <a:p>
            <a:pPr algn="ctr"/>
            <a:r>
              <a:rPr lang="en-US" dirty="0" smtClean="0"/>
              <a:t>DOH Complaint Process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7875" y="3813707"/>
            <a:ext cx="4891667" cy="82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Investigation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616927" y="2668853"/>
            <a:ext cx="4679795" cy="82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Initial assessment by an internal committee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7200" y="1523999"/>
            <a:ext cx="4791307" cy="82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Complaint of Violation of State Law is received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691055" y="5030579"/>
            <a:ext cx="4668642" cy="82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Corrective Action</a:t>
            </a:r>
            <a:endParaRPr lang="en-US" sz="1600" dirty="0"/>
          </a:p>
        </p:txBody>
      </p:sp>
      <p:sp>
        <p:nvSpPr>
          <p:cNvPr id="7" name="Down Arrow 6"/>
          <p:cNvSpPr/>
          <p:nvPr/>
        </p:nvSpPr>
        <p:spPr>
          <a:xfrm>
            <a:off x="4572000" y="2190747"/>
            <a:ext cx="1025912" cy="647702"/>
          </a:xfrm>
          <a:prstGeom prst="downArrow">
            <a:avLst>
              <a:gd name="adj1" fmla="val 50000"/>
              <a:gd name="adj2" fmla="val 5344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26567" y="3324448"/>
            <a:ext cx="1025912" cy="647702"/>
          </a:xfrm>
          <a:prstGeom prst="downArrow">
            <a:avLst>
              <a:gd name="adj1" fmla="val 50000"/>
              <a:gd name="adj2" fmla="val 5344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08956" y="4526923"/>
            <a:ext cx="1025912" cy="647702"/>
          </a:xfrm>
          <a:prstGeom prst="downArrow">
            <a:avLst>
              <a:gd name="adj1" fmla="val 50000"/>
              <a:gd name="adj2" fmla="val 5344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rity">
  <a:themeElements>
    <a:clrScheme name="TAANA 1-1">
      <a:dk1>
        <a:srgbClr val="1B141B"/>
      </a:dk1>
      <a:lt1>
        <a:srgbClr val="FFFFFF"/>
      </a:lt1>
      <a:dk2>
        <a:srgbClr val="252169"/>
      </a:dk2>
      <a:lt2>
        <a:srgbClr val="999683"/>
      </a:lt2>
      <a:accent1>
        <a:srgbClr val="F29F05"/>
      </a:accent1>
      <a:accent2>
        <a:srgbClr val="5B4A40"/>
      </a:accent2>
      <a:accent3>
        <a:srgbClr val="D2C0B4"/>
      </a:accent3>
      <a:accent4>
        <a:srgbClr val="232341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1175</Words>
  <Application>Microsoft Office PowerPoint</Application>
  <PresentationFormat>On-screen Show (4:3)</PresentationFormat>
  <Paragraphs>144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Georgia</vt:lpstr>
      <vt:lpstr>Galdeano</vt:lpstr>
      <vt:lpstr>Clarity</vt:lpstr>
      <vt:lpstr>Exploring Federal Regulatory Approaches  to Safe Nurse Staffing</vt:lpstr>
      <vt:lpstr>Objectives</vt:lpstr>
      <vt:lpstr>PowerPoint Presentation</vt:lpstr>
      <vt:lpstr>Federal Regulatory Enforcement</vt:lpstr>
      <vt:lpstr>Federal Regulatory Enforcement</vt:lpstr>
      <vt:lpstr>Regulatory Framework</vt:lpstr>
      <vt:lpstr>Applying the Regulatory Framework</vt:lpstr>
      <vt:lpstr> What does the DOH investigate DOH Complaint Process</vt:lpstr>
      <vt:lpstr>DOH Complaint Process</vt:lpstr>
      <vt:lpstr>Complaint Process for CMS or JCAHO violations</vt:lpstr>
      <vt:lpstr>PowerPoint Presentation</vt:lpstr>
      <vt:lpstr>PowerPoint Presentation</vt:lpstr>
      <vt:lpstr>JCAHO Complaint Process</vt:lpstr>
      <vt:lpstr>JCAHO Complaint Process</vt:lpstr>
      <vt:lpstr>Medicare Conditions of Participation</vt:lpstr>
      <vt:lpstr>Conclusions</vt:lpstr>
      <vt:lpstr>Conclusions</vt:lpstr>
      <vt:lpstr>Conclusions</vt:lpstr>
      <vt:lpstr>Recommendations</vt:lpstr>
      <vt:lpstr>Exercises</vt:lpstr>
      <vt:lpstr>PowerPoint Presentation</vt:lpstr>
      <vt:lpstr>Research through www.hospitalinspections.org</vt:lpstr>
      <vt:lpstr>WA Statute to Compel Investigation </vt:lpstr>
      <vt:lpstr>Is Patient Death Required?</vt:lpstr>
      <vt:lpstr>Recommendations</vt:lpstr>
      <vt:lpstr>Role of nursing groups?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Regulatory Approaches  to Safe Nurse Staffing</dc:title>
  <dc:creator>Sofia Aragon</dc:creator>
  <cp:lastModifiedBy>Sofia Aragon</cp:lastModifiedBy>
  <cp:revision>28</cp:revision>
  <dcterms:modified xsi:type="dcterms:W3CDTF">2015-09-29T15:57:26Z</dcterms:modified>
</cp:coreProperties>
</file>