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3662" r:id="rId2"/>
  </p:sldMasterIdLst>
  <p:notesMasterIdLst>
    <p:notesMasterId r:id="rId19"/>
  </p:notesMasterIdLst>
  <p:sldIdLst>
    <p:sldId id="377" r:id="rId3"/>
    <p:sldId id="348" r:id="rId4"/>
    <p:sldId id="366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8" r:id="rId14"/>
    <p:sldId id="379" r:id="rId15"/>
    <p:sldId id="375" r:id="rId16"/>
    <p:sldId id="376" r:id="rId17"/>
    <p:sldId id="380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13F58"/>
    <a:srgbClr val="CC0000"/>
    <a:srgbClr val="325B6C"/>
    <a:srgbClr val="48859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54" autoAdjust="0"/>
    <p:restoredTop sz="86410" autoAdjust="0"/>
  </p:normalViewPr>
  <p:slideViewPr>
    <p:cSldViewPr>
      <p:cViewPr>
        <p:scale>
          <a:sx n="97" d="100"/>
          <a:sy n="97" d="100"/>
        </p:scale>
        <p:origin x="-3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dirty="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14C6FA8D-8334-48A2-8C4B-955F40172E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609600"/>
            <a:ext cx="16002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7400" y="609600"/>
            <a:ext cx="4648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  <a:ea typeface="ＭＳ Ｐゴシック" charset="0"/>
                  <a:cs typeface="ＭＳ Ｐゴシック" charset="0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F4ECB41-405D-4D1E-B204-86AB0AB199ED}" type="datetime1">
              <a:rPr lang="en-US"/>
              <a:pPr>
                <a:defRPr/>
              </a:pPr>
              <a:t>10/19/2014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C34849C-5031-4789-8957-480C74569F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2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ea typeface="ＭＳ Ｐゴシック" charset="0"/>
                  <a:cs typeface="ＭＳ Ｐゴシック" charset="0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DD273-B965-4D75-B9BF-9AF474F4D55E}" type="datetime1">
              <a:rPr lang="en-US"/>
              <a:pPr>
                <a:defRPr/>
              </a:pPr>
              <a:t>10/19/2014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EE9CB-E258-45D9-B100-D8F419DF99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8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ea typeface="ＭＳ Ｐゴシック" charset="0"/>
                  <a:cs typeface="ＭＳ Ｐゴシック" charset="0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5BEFE-2445-40D2-9E08-74ACBD55242E}" type="datetime1">
              <a:rPr lang="en-US"/>
              <a:pPr>
                <a:defRPr/>
              </a:pPr>
              <a:t>10/19/2014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6E58C-1FA9-401A-AA26-85FE385D4A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ea typeface="ＭＳ Ｐゴシック" charset="0"/>
                  <a:cs typeface="ＭＳ Ｐゴシック" charset="0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10AF-6B51-4227-BAD3-26EF81A20062}" type="datetime1">
              <a:rPr lang="en-US"/>
              <a:pPr>
                <a:defRPr/>
              </a:pPr>
              <a:t>10/19/2014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C5430-4D23-4CC0-9DAC-897997A1B5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15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ea typeface="ＭＳ Ｐゴシック" charset="0"/>
                  <a:cs typeface="ＭＳ Ｐゴシック" charset="0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C7279-9B5B-43D0-B385-EE72FDFD0B2D}" type="datetime1">
              <a:rPr lang="en-US"/>
              <a:pPr>
                <a:defRPr/>
              </a:pPr>
              <a:t>10/19/2014</a:t>
            </a:fld>
            <a:endParaRPr lang="en-US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5E8DA-8F5B-4AFB-8F7E-3D548D86FA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ea typeface="ＭＳ Ｐゴシック" charset="0"/>
                  <a:cs typeface="ＭＳ Ｐゴシック" charset="0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0764F-56E7-40F0-950B-49FCF7C34A3C}" type="datetime1">
              <a:rPr lang="en-US"/>
              <a:pPr>
                <a:defRPr/>
              </a:pPr>
              <a:t>10/19/2014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72CD9-0A3A-4DF2-A1F7-71003123AA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D4ADF-DE60-4191-8496-FE1D7F7EE27B}" type="datetime1">
              <a:rPr lang="en-US"/>
              <a:pPr>
                <a:defRPr/>
              </a:pPr>
              <a:t>10/19/2014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DB004-C228-4343-827A-3118210943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5202F-218B-4B70-B017-146EA0F17F31}" type="datetime1">
              <a:rPr lang="en-US"/>
              <a:pPr>
                <a:defRPr/>
              </a:pPr>
              <a:t>10/19/2014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83484-5F64-47AA-9055-FB2B13F162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8C2D5-0BA7-4C5B-9E3D-8602D22D97BD}" type="datetime1">
              <a:rPr lang="en-US"/>
              <a:pPr>
                <a:defRPr/>
              </a:pPr>
              <a:t>10/19/2014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E2BB1-9E62-4D5B-B3C3-98D620D414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4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ea typeface="ＭＳ Ｐゴシック" charset="0"/>
                  <a:cs typeface="ＭＳ Ｐゴシック" charset="0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591D3-9B28-4C34-B6F1-7649271ED254}" type="datetime1">
              <a:rPr lang="en-US"/>
              <a:pPr>
                <a:defRPr/>
              </a:pPr>
              <a:t>10/19/2014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8D004-6018-49B5-A1C7-1EEF27A617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11"/>
            <p:cNvSpPr txBox="1"/>
            <p:nvPr/>
          </p:nvSpPr>
          <p:spPr>
            <a:xfrm>
              <a:off x="4146745" y="1381458"/>
              <a:ext cx="877650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ea typeface="ＭＳ Ｐゴシック" charset="0"/>
                  <a:cs typeface="ＭＳ Ｐゴシック" charset="0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B8434-86A9-474E-93E0-1E61FF10A869}" type="datetime1">
              <a:rPr lang="en-US"/>
              <a:pPr>
                <a:defRPr/>
              </a:pPr>
              <a:t>10/19/2014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3DD78-06F8-45AD-A9BD-3B56A8902D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981200"/>
            <a:ext cx="3124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981200"/>
            <a:ext cx="3124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68338" y="6326188"/>
            <a:ext cx="78041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100" dirty="0">
                <a:latin typeface="Times New Roman" charset="0"/>
                <a:ea typeface="ＭＳ Ｐゴシック" charset="0"/>
              </a:rPr>
              <a:t>2424 S.E. BRISTOL STREET, SUITE 300 </a:t>
            </a:r>
            <a:r>
              <a:rPr lang="en-US" sz="1100" dirty="0">
                <a:solidFill>
                  <a:srgbClr val="325B6C"/>
                </a:solidFill>
                <a:latin typeface="Times New Roman" charset="0"/>
                <a:ea typeface="ＭＳ Ｐゴシック" charset="0"/>
              </a:rPr>
              <a:t>|| </a:t>
            </a:r>
            <a:r>
              <a:rPr lang="en-US" sz="1100" dirty="0">
                <a:latin typeface="Times New Roman" charset="0"/>
                <a:ea typeface="ＭＳ Ｐゴシック" charset="0"/>
              </a:rPr>
              <a:t>NEWPORT BEACH, CA 92660 </a:t>
            </a:r>
            <a:r>
              <a:rPr lang="en-US" sz="1100" dirty="0">
                <a:solidFill>
                  <a:srgbClr val="325B6C"/>
                </a:solidFill>
                <a:latin typeface="Times New Roman" charset="0"/>
                <a:ea typeface="ＭＳ Ｐゴシック" charset="0"/>
              </a:rPr>
              <a:t>||</a:t>
            </a:r>
            <a:r>
              <a:rPr lang="en-US" sz="1100" dirty="0">
                <a:latin typeface="Times New Roman" charset="0"/>
                <a:ea typeface="ＭＳ Ｐゴシック" charset="0"/>
              </a:rPr>
              <a:t> 949–852–1800 </a:t>
            </a:r>
            <a:r>
              <a:rPr lang="en-US" sz="1100" dirty="0">
                <a:solidFill>
                  <a:srgbClr val="325B6C"/>
                </a:solidFill>
                <a:latin typeface="Times New Roman" charset="0"/>
                <a:ea typeface="ＭＳ Ｐゴシック" charset="0"/>
              </a:rPr>
              <a:t>||</a:t>
            </a:r>
            <a:r>
              <a:rPr lang="en-US" sz="1100" dirty="0">
                <a:latin typeface="Times New Roman" charset="0"/>
                <a:ea typeface="ＭＳ Ｐゴシック" charset="0"/>
              </a:rPr>
              <a:t> WWW.CUMMINSANDWHITE.COM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609600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7400" y="1981200"/>
            <a:ext cx="6400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013F58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Times" charset="0"/>
              <a:ea typeface="ＭＳ Ｐゴシック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013F58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Times" charset="0"/>
              <a:ea typeface="ＭＳ Ｐゴシック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2400" y="595313"/>
            <a:ext cx="16764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0" r:id="rId2"/>
    <p:sldLayoutId id="2147483679" r:id="rId3"/>
    <p:sldLayoutId id="2147483678" r:id="rId4"/>
    <p:sldLayoutId id="2147483677" r:id="rId5"/>
    <p:sldLayoutId id="2147483676" r:id="rId6"/>
    <p:sldLayoutId id="2147483675" r:id="rId7"/>
    <p:sldLayoutId id="2147483674" r:id="rId8"/>
    <p:sldLayoutId id="2147483673" r:id="rId9"/>
    <p:sldLayoutId id="2147483672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400" b="1">
          <a:solidFill>
            <a:srgbClr val="325B6C"/>
          </a:solidFill>
          <a:latin typeface="+mj-lt"/>
          <a:ea typeface="+mj-ea"/>
          <a:cs typeface="ＭＳ Ｐゴシック" charset="0"/>
        </a:defRPr>
      </a:lvl1pPr>
      <a:lvl2pPr algn="l" rtl="0" fontAlgn="base">
        <a:spcBef>
          <a:spcPct val="0"/>
        </a:spcBef>
        <a:spcAft>
          <a:spcPct val="0"/>
        </a:spcAft>
        <a:defRPr sz="3400" b="1">
          <a:solidFill>
            <a:srgbClr val="325B6C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400" b="1">
          <a:solidFill>
            <a:srgbClr val="325B6C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400" b="1">
          <a:solidFill>
            <a:srgbClr val="325B6C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400" b="1">
          <a:solidFill>
            <a:srgbClr val="325B6C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25B6C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25B6C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25B6C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25B6C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3317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smtClean="0">
                <a:solidFill>
                  <a:schemeClr val="tx2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A3CC1F4-935E-4417-9FCF-9689B63800DE}" type="datetime1">
              <a:rPr lang="en-US"/>
              <a:pPr>
                <a:defRPr/>
              </a:pPr>
              <a:t>10/19/2014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 dirty="0">
                <a:solidFill>
                  <a:schemeClr val="tx2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smtClean="0">
                <a:solidFill>
                  <a:schemeClr val="tx2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53A1CA5-851E-46AD-B6D7-87063DAB05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84" r:id="rId7"/>
    <p:sldLayoutId id="2147483683" r:id="rId8"/>
    <p:sldLayoutId id="2147483682" r:id="rId9"/>
    <p:sldLayoutId id="2147483691" r:id="rId10"/>
    <p:sldLayoutId id="214748369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7772400" cy="20002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PRACTICE TIPS FOR HEALTH PROFESSIONALS—STAYING OUT OF HOT WATER TO AVOID BON INVESTIGATIONS</a:t>
            </a:r>
            <a:endParaRPr lang="en-US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981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 smtClean="0"/>
              <a:t>Presented by: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/>
              <a:t>Melanie Balestra, NP, JD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/>
              <a:t>Cummins &amp; White, LLP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/>
              <a:t>mbalestra@cwlawyers.com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vega\AppData\Local\Microsoft\Windows\Temporary Internet Files\Content.IE5\5P38FZCE\MP900309397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62000" y="2209800"/>
            <a:ext cx="7366820" cy="44958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/>
          </a:extLst>
        </p:spPr>
      </p:pic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Falsification/Misrepresentation</a:t>
            </a:r>
          </a:p>
          <a:p>
            <a:pPr lvl="1"/>
            <a:r>
              <a:rPr lang="en-US" sz="2800" smtClean="0"/>
              <a:t>Lying on application</a:t>
            </a:r>
          </a:p>
          <a:p>
            <a:pPr lvl="1"/>
            <a:r>
              <a:rPr lang="en-US" sz="2800" smtClean="0"/>
              <a:t>Failing to disclose</a:t>
            </a:r>
          </a:p>
          <a:p>
            <a:pPr lvl="2"/>
            <a:r>
              <a:rPr lang="en-US" sz="2800" smtClean="0"/>
              <a:t>Prior discipline</a:t>
            </a:r>
          </a:p>
          <a:p>
            <a:pPr lvl="2"/>
            <a:r>
              <a:rPr lang="en-US" sz="2800" smtClean="0"/>
              <a:t>Discipline in another state</a:t>
            </a:r>
          </a:p>
          <a:p>
            <a:pPr lvl="1"/>
            <a:r>
              <a:rPr lang="en-US" sz="2800" smtClean="0"/>
              <a:t>Practicing without a license</a:t>
            </a:r>
          </a:p>
        </p:txBody>
      </p:sp>
      <p:sp>
        <p:nvSpPr>
          <p:cNvPr id="358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smtClean="0"/>
              <a:t>PRACTICE TIPS FOR HEALTH PROFESSIONALS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2247900"/>
            <a:ext cx="6616700" cy="3878263"/>
          </a:xfrm>
        </p:spPr>
        <p:txBody>
          <a:bodyPr rtlCol="0">
            <a:normAutofit/>
          </a:bodyPr>
          <a:lstStyle/>
          <a:p>
            <a:pPr marL="365760" indent="-36576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Beyond the BON</a:t>
            </a:r>
          </a:p>
          <a:p>
            <a:pPr marL="777240" lvl="1" indent="-36576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Office of Inspector General</a:t>
            </a:r>
          </a:p>
          <a:p>
            <a:pPr marL="777240" lvl="1" indent="-36576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National Practitioner Data Bank</a:t>
            </a:r>
          </a:p>
          <a:p>
            <a:pPr lvl="2" indent="-365760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Medicare/Medicaid Fraud</a:t>
            </a:r>
          </a:p>
          <a:p>
            <a:pPr marL="1508760" lvl="3" indent="-32004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Prohibited from working</a:t>
            </a:r>
          </a:p>
          <a:p>
            <a:pPr lvl="2" indent="-365760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HIPAA Violations</a:t>
            </a:r>
          </a:p>
          <a:p>
            <a:pPr marL="1508760" lvl="3" indent="-32004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Social Media</a:t>
            </a:r>
          </a:p>
          <a:p>
            <a:pPr marL="1508760" lvl="3" indent="-32004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 house comments</a:t>
            </a:r>
          </a:p>
          <a:p>
            <a:pPr marL="1371600" lvl="3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sz="3200" smtClean="0"/>
              <a:t>COMPLIANCE ISSUES</a:t>
            </a:r>
          </a:p>
        </p:txBody>
      </p:sp>
      <p:pic>
        <p:nvPicPr>
          <p:cNvPr id="9220" name="Picture 4" descr="C:\Users\gvega\AppData\Local\Microsoft\Windows\Temporary Internet Files\Content.IE5\QPLDX4PV\MP900385973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172200" y="1705897"/>
            <a:ext cx="4082143" cy="571500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/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365760" indent="-36576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Antikick back statutes</a:t>
            </a:r>
          </a:p>
          <a:p>
            <a:pPr marL="777240" lvl="1" indent="-365760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 reimbursement for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referral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Elements of Compliance Program</a:t>
            </a:r>
          </a:p>
          <a:p>
            <a:pPr marL="777240" lvl="1" indent="-36576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Written policies &amp; procedures</a:t>
            </a:r>
          </a:p>
          <a:p>
            <a:pPr marL="777240" lvl="1" indent="-36576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Compliance professionals</a:t>
            </a:r>
          </a:p>
          <a:p>
            <a:pPr marL="777240" lvl="1" indent="-36576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Effective training</a:t>
            </a:r>
          </a:p>
          <a:p>
            <a:pPr marL="777240" lvl="1" indent="-36576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Effective Communication</a:t>
            </a:r>
          </a:p>
          <a:p>
            <a:pPr marL="777240" lvl="1" indent="-36576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Internal monitoring</a:t>
            </a:r>
          </a:p>
          <a:p>
            <a:pPr marL="777240" lvl="1" indent="-36576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Enforcement of standards</a:t>
            </a:r>
          </a:p>
          <a:p>
            <a:pPr marL="777240" lvl="1" indent="-36576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Prompt response	</a:t>
            </a:r>
          </a:p>
          <a:p>
            <a:pPr marL="777240" lvl="1" indent="-365760" fontAlgn="auto">
              <a:spcAft>
                <a:spcPts val="0"/>
              </a:spcAft>
              <a:defRPr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77240" lvl="1" indent="-365760" fontAlgn="auto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8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PRACTICE TIPS FOR HEALTH PROFESSIONALS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Last but one of the most important tips</a:t>
            </a:r>
          </a:p>
          <a:p>
            <a:pPr lvl="1"/>
            <a:r>
              <a:rPr lang="en-US" smtClean="0"/>
              <a:t>Document</a:t>
            </a:r>
          </a:p>
          <a:p>
            <a:pPr lvl="1"/>
            <a:r>
              <a:rPr lang="en-US" smtClean="0"/>
              <a:t>Document </a:t>
            </a:r>
          </a:p>
          <a:p>
            <a:pPr lvl="1"/>
            <a:r>
              <a:rPr lang="en-US" smtClean="0"/>
              <a:t>Document</a:t>
            </a:r>
          </a:p>
        </p:txBody>
      </p:sp>
      <p:sp>
        <p:nvSpPr>
          <p:cNvPr id="38914" name="Title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7756525" cy="1054100"/>
          </a:xfrm>
        </p:spPr>
        <p:txBody>
          <a:bodyPr/>
          <a:lstStyle/>
          <a:p>
            <a:r>
              <a:rPr lang="en-US" sz="3600" smtClean="0"/>
              <a:t>PRACTICE TIPS FOR PROFESSIONALS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2"/>
          <p:cNvSpPr>
            <a:spLocks noGrp="1"/>
          </p:cNvSpPr>
          <p:nvPr>
            <p:ph idx="1"/>
          </p:nvPr>
        </p:nvSpPr>
        <p:spPr>
          <a:xfrm>
            <a:off x="698500" y="2247900"/>
            <a:ext cx="7747000" cy="3619500"/>
          </a:xfrm>
        </p:spPr>
        <p:txBody>
          <a:bodyPr/>
          <a:lstStyle/>
          <a:p>
            <a:r>
              <a:rPr lang="en-US" smtClean="0"/>
              <a:t>Client interview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Ask about experience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Check out credentials</a:t>
            </a:r>
          </a:p>
          <a:p>
            <a:r>
              <a:rPr lang="en-US" smtClean="0"/>
              <a:t>Discussion of fees and costs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Accept insurance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Fees beyond insurance</a:t>
            </a:r>
          </a:p>
          <a:p>
            <a:r>
              <a:rPr lang="en-US" smtClean="0"/>
              <a:t>Mitigating evidence/witnesses for defense</a:t>
            </a:r>
          </a:p>
          <a:p>
            <a:pPr lvl="1">
              <a:buFont typeface="Arial" charset="0"/>
              <a:buChar char="•"/>
            </a:pPr>
            <a:r>
              <a:rPr lang="en-US" sz="2000" smtClean="0"/>
              <a:t>Everything is confidential with your attorney</a:t>
            </a:r>
          </a:p>
        </p:txBody>
      </p:sp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smtClean="0"/>
              <a:t>BASIC PRINCIPLES IN REPRESENTATION</a:t>
            </a:r>
          </a:p>
        </p:txBody>
      </p:sp>
      <p:pic>
        <p:nvPicPr>
          <p:cNvPr id="10243" name="Picture 3" descr="C:\Users\gvega\AppData\Local\Microsoft\Windows\Temporary Internet Files\Content.IE5\SUVE3HYZ\MC90007113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086600" y="2209799"/>
            <a:ext cx="3372416" cy="2373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4" name="Picture 4" descr="C:\Users\gvega\AppData\Local\Microsoft\Windows\Temporary Internet Files\Content.IE5\QEBKCQ2U\MP90040886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086600" y="4953000"/>
            <a:ext cx="1638300" cy="1638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5" name="Picture 5" descr="C:\Users\gvega\AppData\Local\Microsoft\Windows\Temporary Internet Files\Content.IE5\XLWNTB84\MC90044131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638800" y="5562600"/>
            <a:ext cx="1165123" cy="1165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45413" cy="3878263"/>
          </a:xfrm>
        </p:spPr>
        <p:txBody>
          <a:bodyPr/>
          <a:lstStyle/>
          <a:p>
            <a:r>
              <a:rPr lang="en-US" smtClean="0"/>
              <a:t>Expert witnesses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Credentials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Forensics</a:t>
            </a:r>
          </a:p>
          <a:p>
            <a:r>
              <a:rPr lang="en-US" smtClean="0"/>
              <a:t>Dialogue with prosecuting attorney/investigator</a:t>
            </a:r>
          </a:p>
          <a:p>
            <a:r>
              <a:rPr lang="en-US" smtClean="0"/>
              <a:t>Preparing for the hearing</a:t>
            </a:r>
          </a:p>
          <a:p>
            <a:r>
              <a:rPr lang="en-US" smtClean="0"/>
              <a:t>Preparing the client for the outcome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Settlements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Administrative ruling/boards ruling</a:t>
            </a:r>
          </a:p>
        </p:txBody>
      </p:sp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smtClean="0"/>
              <a:t>BASIC PRINCIPLES IN REPRESENTATION</a:t>
            </a:r>
          </a:p>
        </p:txBody>
      </p:sp>
      <p:pic>
        <p:nvPicPr>
          <p:cNvPr id="40963" name="Picture 2" descr="C:\Users\gvega\AppData\Local\Microsoft\Windows\Temporary Internet Files\Content.IE5\XLWNTB84\MC90028718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3810000"/>
            <a:ext cx="259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 smtClean="0"/>
          </a:p>
          <a:p>
            <a:pPr algn="ctr"/>
            <a:r>
              <a:rPr lang="en-US" sz="4000" smtClean="0"/>
              <a:t>QUESTIONS????</a:t>
            </a:r>
          </a:p>
        </p:txBody>
      </p:sp>
      <p:sp>
        <p:nvSpPr>
          <p:cNvPr id="4198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676400" y="2286000"/>
            <a:ext cx="6248400" cy="2743200"/>
          </a:xfrm>
        </p:spPr>
        <p:txBody>
          <a:bodyPr rtlCol="0">
            <a:normAutofit/>
          </a:bodyPr>
          <a:lstStyle/>
          <a:p>
            <a:pPr marL="365760" indent="-36576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DRUGS</a:t>
            </a:r>
          </a:p>
          <a:p>
            <a:pPr marL="674370" lvl="1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Diverting for self-use</a:t>
            </a:r>
          </a:p>
          <a:p>
            <a:pPr marL="674370" lvl="1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Diverting to sell</a:t>
            </a:r>
          </a:p>
          <a:p>
            <a:pPr marL="674370" lvl="1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Addiction/Substance abuse</a:t>
            </a:r>
          </a:p>
          <a:p>
            <a:pPr marL="674370" lvl="1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Self-prescribing</a:t>
            </a:r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295400" y="685800"/>
            <a:ext cx="6705600" cy="990600"/>
          </a:xfrm>
        </p:spPr>
        <p:txBody>
          <a:bodyPr/>
          <a:lstStyle/>
          <a:p>
            <a:pPr algn="l"/>
            <a:r>
              <a:rPr lang="en-US" sz="3200" smtClean="0"/>
              <a:t>PRACTICE TIPS FOR HEALTH PROFESSIONALS</a:t>
            </a:r>
            <a:endParaRPr lang="en-US" sz="3200" smtClean="0">
              <a:solidFill>
                <a:srgbClr val="325B6C"/>
              </a:solidFill>
            </a:endParaRPr>
          </a:p>
        </p:txBody>
      </p:sp>
      <p:pic>
        <p:nvPicPr>
          <p:cNvPr id="1026" name="Picture 2" descr="C:\Users\gvega\AppData\Local\Microsoft\Windows\Temporary Internet Files\Content.IE5\B9RDE4JY\MP900448701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876800" y="4038600"/>
            <a:ext cx="3251200" cy="24384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gvega\AppData\Local\Microsoft\Windows\Temporary Internet Files\Content.IE5\ZUFA416P\MC900287623[1].wmf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638800" y="4504829"/>
            <a:ext cx="3127972" cy="234333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2247900"/>
            <a:ext cx="7747000" cy="3390900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Unprofessional conduct</a:t>
            </a:r>
          </a:p>
          <a:p>
            <a:pPr marL="457200" indent="-457200" fontAlgn="auto">
              <a:spcAft>
                <a:spcPts val="0"/>
              </a:spcAft>
              <a:buFont typeface="Wingdings" pitchFamily="2" charset="2"/>
              <a:buAutoNum type="alphaLcParenBoth"/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Committing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fraud or deceit in obtaining, attempting to obtain or renewing a license or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certificate issued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(b)   Social media—Facebook, texting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(c) Committing a felony, whether or not involving moral turpitude, or a misdemeanor involving moral turpitude. In either case, conviction by a court of competent jurisdiction or a plea of no contest is conclusive evidence of the commission.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Aiding or abetting in a criminal abortion or attempting, agreeing or offering to procure or assist in a criminal abortion</a:t>
            </a:r>
          </a:p>
        </p:txBody>
      </p:sp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smtClean="0"/>
              <a:t>PRACTICE TIPS FOR HEALTH PROFESSIONALS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ontent Placeholder 2"/>
          <p:cNvSpPr>
            <a:spLocks noGrp="1"/>
          </p:cNvSpPr>
          <p:nvPr>
            <p:ph idx="1"/>
          </p:nvPr>
        </p:nvSpPr>
        <p:spPr>
          <a:xfrm>
            <a:off x="1066800" y="2209800"/>
            <a:ext cx="6400800" cy="41148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000" smtClean="0"/>
              <a:t>(e) Any conduct or practice that is or might be harmful or dangerous to the health of a patient or the public.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smtClean="0"/>
              <a:t>(f) Being mentally incompetent or physically unsafe to a degree that is or might be harmful or dangerous to the health of a patient or the public.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smtClean="0"/>
              <a:t>(g) Having a license, certificate, permit or registration to practice a health care profession denied, suspended, conditioned, limited or revoked in another jurisdiction and not reinstated by that jurisdiction.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smtClean="0"/>
              <a:t>(h) Willfully or repeatedly violating a provision of the Nurse Practice Act</a:t>
            </a:r>
          </a:p>
          <a:p>
            <a:pPr marL="0" indent="0">
              <a:buFont typeface="Wingdings" pitchFamily="2" charset="2"/>
              <a:buNone/>
            </a:pPr>
            <a:endParaRPr lang="en-US" sz="2000" smtClean="0"/>
          </a:p>
          <a:p>
            <a:pPr marL="0" indent="0">
              <a:buFont typeface="Wingdings" pitchFamily="2" charset="2"/>
              <a:buNone/>
            </a:pPr>
            <a:endParaRPr lang="en-US" sz="2000" smtClean="0"/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smtClean="0"/>
              <a:t>PRACTICE TIPS FOR HEALTH PROFESSIONALS</a:t>
            </a:r>
          </a:p>
        </p:txBody>
      </p:sp>
      <p:pic>
        <p:nvPicPr>
          <p:cNvPr id="3076" name="Picture 4" descr="C:\Users\gvega\AppData\Local\Microsoft\Windows\Temporary Internet Files\Content.IE5\BHPXIWDE\MC90028996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flipH="1">
            <a:off x="6629400" y="3994355"/>
            <a:ext cx="2136618" cy="271453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/>
          </a:extLst>
        </p:spPr>
      </p:pic>
      <p:pic>
        <p:nvPicPr>
          <p:cNvPr id="29700" name="Picture 5" descr="C:\Users\gvega\AppData\Local\Microsoft\Windows\Temporary Internet Files\Content.IE5\YYR7WF13\MC900434912[1]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381000" y="51816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Committing an act that deceives, defrauds or harms the public.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(j)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Failing to comply with a stipulated agreement, consent agreement or board order.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(k)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Violating a rule that is adopted by the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BON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Failing to report to the board any evidence that a professional or practical nurse or a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nursing assistant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or may be: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(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i) Incompetent to practice.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(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ii) Guilty of unprofessional conduct</a:t>
            </a:r>
          </a:p>
          <a:p>
            <a:pPr marL="365760" indent="-365760" fontAlgn="auto">
              <a:spcAft>
                <a:spcPts val="0"/>
              </a:spcAft>
              <a:defRPr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756525" cy="1054100"/>
          </a:xfrm>
        </p:spPr>
        <p:txBody>
          <a:bodyPr/>
          <a:lstStyle/>
          <a:p>
            <a:pPr algn="l"/>
            <a:r>
              <a:rPr lang="en-US" sz="3200" smtClean="0"/>
              <a:t>PRACTICE TIPS FOR HEALTH PROFESSIONALS</a:t>
            </a:r>
          </a:p>
        </p:txBody>
      </p:sp>
      <p:pic>
        <p:nvPicPr>
          <p:cNvPr id="30723" name="Picture 2" descr="C:\Users\gvega\AppData\Local\Microsoft\Windows\Temporary Internet Files\Content.IE5\QEBKCQ2U\MC900359051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4572000"/>
            <a:ext cx="2405063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2"/>
          <p:cNvSpPr>
            <a:spLocks noGrp="1"/>
          </p:cNvSpPr>
          <p:nvPr>
            <p:ph idx="1"/>
          </p:nvPr>
        </p:nvSpPr>
        <p:spPr>
          <a:xfrm>
            <a:off x="698500" y="2247900"/>
            <a:ext cx="7747000" cy="32385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000" smtClean="0"/>
              <a:t>(iii) Mentally or physically unable to safely practice nursing or to perform nursing related duties. A nurse who is providing therapeutic counseling for a nurse who is in a drug rehabilitation program is required to report that nurse only if the nurse providing therapeutic counseling has personal knowledge that patient safety is being jeopardized.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smtClean="0"/>
              <a:t>(l) Failing to self-report a conviction for a felony or undesignated offense within ten days after the conviction.</a:t>
            </a:r>
          </a:p>
          <a:p>
            <a:pPr marL="0" indent="0">
              <a:buFont typeface="Wingdings" pitchFamily="2" charset="2"/>
              <a:buNone/>
            </a:pPr>
            <a:endParaRPr lang="en-US" sz="2000" smtClean="0"/>
          </a:p>
        </p:txBody>
      </p:sp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smtClean="0"/>
              <a:t>PRACTICE TIPS FOR HEALTH PROFESSIONALS</a:t>
            </a:r>
          </a:p>
        </p:txBody>
      </p:sp>
      <p:pic>
        <p:nvPicPr>
          <p:cNvPr id="31747" name="Picture 2" descr="C:\Users\gvega\AppData\Local\Microsoft\Windows\Temporary Internet Files\Content.IE5\5P38FZCE\MC900359075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4876800"/>
            <a:ext cx="25908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ontent Placeholder 2"/>
          <p:cNvSpPr>
            <a:spLocks noGrp="1"/>
          </p:cNvSpPr>
          <p:nvPr>
            <p:ph idx="1"/>
          </p:nvPr>
        </p:nvSpPr>
        <p:spPr>
          <a:xfrm>
            <a:off x="698500" y="2247900"/>
            <a:ext cx="7747000" cy="27051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mtClean="0"/>
              <a:t>Gross negligence</a:t>
            </a:r>
          </a:p>
          <a:p>
            <a:pPr lvl="1"/>
            <a:r>
              <a:rPr lang="en-US" smtClean="0"/>
              <a:t>Carelessness in reckless disregard for the safety or lives of others, which is so great it appears to be a conscious violation of other people’s right to safety.</a:t>
            </a:r>
          </a:p>
          <a:p>
            <a:pPr lvl="1"/>
            <a:r>
              <a:rPr lang="en-US" smtClean="0"/>
              <a:t>It is just shy of being intentionally evil.</a:t>
            </a:r>
          </a:p>
          <a:p>
            <a:pPr lvl="1"/>
            <a:r>
              <a:rPr lang="en-US" smtClean="0"/>
              <a:t>Punitive damages</a:t>
            </a:r>
          </a:p>
        </p:txBody>
      </p:sp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smtClean="0"/>
              <a:t>PRACTICE TIPS FOR HEALTH PROFESSIONALS</a:t>
            </a:r>
          </a:p>
        </p:txBody>
      </p:sp>
      <p:pic>
        <p:nvPicPr>
          <p:cNvPr id="32771" name="Picture 2" descr="C:\Users\gvega\AppData\Local\Microsoft\Windows\Temporary Internet Files\Content.IE5\QPLDX4PV\MP90043924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4357688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mtClean="0"/>
              <a:t>Practicing beyond the scope of practice</a:t>
            </a:r>
          </a:p>
          <a:p>
            <a:pPr marL="411163" lvl="1" indent="0">
              <a:buFont typeface="Wingdings" pitchFamily="2" charset="2"/>
              <a:buNone/>
            </a:pPr>
            <a:r>
              <a:rPr lang="en-US" sz="2800" smtClean="0"/>
              <a:t>Know your nurse practice act</a:t>
            </a:r>
          </a:p>
          <a:p>
            <a:pPr lvl="2">
              <a:buFont typeface="Arial" charset="0"/>
              <a:buChar char="•"/>
            </a:pPr>
            <a:r>
              <a:rPr lang="en-US" sz="2800" smtClean="0"/>
              <a:t>Nurse practitioner</a:t>
            </a:r>
          </a:p>
          <a:p>
            <a:pPr lvl="2">
              <a:buFont typeface="Arial" charset="0"/>
              <a:buChar char="•"/>
            </a:pPr>
            <a:r>
              <a:rPr lang="en-US" sz="2800" smtClean="0"/>
              <a:t>Clinical Nurse-Specialist</a:t>
            </a:r>
          </a:p>
          <a:p>
            <a:pPr lvl="2">
              <a:buFont typeface="Arial" charset="0"/>
              <a:buChar char="•"/>
            </a:pPr>
            <a:r>
              <a:rPr lang="en-US" sz="2800" smtClean="0"/>
              <a:t>Certified Registered Nurse Anesthetist</a:t>
            </a:r>
          </a:p>
          <a:p>
            <a:pPr lvl="2">
              <a:buFont typeface="Arial" charset="0"/>
              <a:buChar char="•"/>
            </a:pPr>
            <a:r>
              <a:rPr lang="en-US" sz="2800" smtClean="0"/>
              <a:t>Certified Nurse-Midwife</a:t>
            </a:r>
          </a:p>
          <a:p>
            <a:pPr lvl="2">
              <a:buFont typeface="Arial" charset="0"/>
              <a:buChar char="•"/>
            </a:pPr>
            <a:r>
              <a:rPr lang="en-US" sz="2800" smtClean="0"/>
              <a:t>Registered Nurse</a:t>
            </a: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smtClean="0"/>
              <a:t>PRACTICE TIPS FOR HEALTH PROFESSIONALS</a:t>
            </a:r>
          </a:p>
        </p:txBody>
      </p:sp>
      <p:pic>
        <p:nvPicPr>
          <p:cNvPr id="33795" name="Picture 2" descr="C:\Users\gvega\AppData\Local\Microsoft\Windows\Temporary Internet Files\Content.IE5\JS7CBJNE\MC900045101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4876800"/>
            <a:ext cx="2805113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Alcohol use</a:t>
            </a:r>
          </a:p>
          <a:p>
            <a:pPr lvl="1">
              <a:buFont typeface="Arial" charset="0"/>
              <a:buChar char="•"/>
            </a:pPr>
            <a:r>
              <a:rPr lang="en-US" sz="2800" smtClean="0"/>
              <a:t>On the job</a:t>
            </a:r>
          </a:p>
          <a:p>
            <a:pPr lvl="1">
              <a:buFont typeface="Arial" charset="0"/>
              <a:buChar char="•"/>
            </a:pPr>
            <a:r>
              <a:rPr lang="en-US" sz="2800" smtClean="0"/>
              <a:t>DUI</a:t>
            </a:r>
          </a:p>
          <a:p>
            <a:pPr lvl="2"/>
            <a:r>
              <a:rPr lang="en-US" sz="2800" smtClean="0"/>
              <a:t>Expunged</a:t>
            </a:r>
          </a:p>
          <a:p>
            <a:pPr lvl="2"/>
            <a:r>
              <a:rPr lang="en-US" sz="2800" smtClean="0"/>
              <a:t>Dismissed</a:t>
            </a:r>
          </a:p>
          <a:p>
            <a:pPr lvl="2"/>
            <a:r>
              <a:rPr lang="en-US" sz="2800" smtClean="0"/>
              <a:t>No Miranda before arrest</a:t>
            </a:r>
          </a:p>
        </p:txBody>
      </p:sp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smtClean="0"/>
              <a:t>PRACTICE TIPS FOR HEALTH PROFESSIONALS</a:t>
            </a:r>
          </a:p>
        </p:txBody>
      </p:sp>
      <p:pic>
        <p:nvPicPr>
          <p:cNvPr id="7171" name="Picture 3" descr="C:\Users\gvega\AppData\Local\Microsoft\Windows\Temporary Internet Files\Content.IE5\WUU1CTOT\MC90028762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405716" y="5334000"/>
            <a:ext cx="2020168" cy="1396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 descr="C:\Users\gvega\AppData\Local\Microsoft\Windows\Temporary Internet Files\Content.IE5\O1CRKUZO\MC900287435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405716" y="3657600"/>
            <a:ext cx="2020168" cy="1516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4" name="Picture 6" descr="C:\Users\gvega\AppData\Local\Microsoft\Windows\Temporary Internet Files\Content.IE5\X11MWA5S\MC900414976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394087" y="2057400"/>
            <a:ext cx="2031797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3Anatomy of disiplinary_jt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Hardcover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3Anatomy of disiplinary_jt</Template>
  <TotalTime>215</TotalTime>
  <Words>598</Words>
  <Application>Microsoft Office PowerPoint</Application>
  <PresentationFormat>On-screen Show (4:3)</PresentationFormat>
  <Paragraphs>103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10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Times</vt:lpstr>
      <vt:lpstr>ＭＳ Ｐゴシック</vt:lpstr>
      <vt:lpstr>Arial</vt:lpstr>
      <vt:lpstr>Times New Roman</vt:lpstr>
      <vt:lpstr>Wingdings</vt:lpstr>
      <vt:lpstr>Book Antiqua</vt:lpstr>
      <vt:lpstr>3Anatomy of disiplinary_jt</vt:lpstr>
      <vt:lpstr>Hardcover</vt:lpstr>
      <vt:lpstr>Hardcover</vt:lpstr>
      <vt:lpstr>Hardcover</vt:lpstr>
      <vt:lpstr>Hardcover</vt:lpstr>
      <vt:lpstr>Hardcover</vt:lpstr>
      <vt:lpstr>Hardcover</vt:lpstr>
      <vt:lpstr>Hardcover</vt:lpstr>
      <vt:lpstr>Hardcover</vt:lpstr>
      <vt:lpstr>Hardcover</vt:lpstr>
      <vt:lpstr>Slide 1</vt:lpstr>
      <vt:lpstr>PRACTICE TIPS FOR HEALTH PROFESSIONALS</vt:lpstr>
      <vt:lpstr>PRACTICE TIPS FOR HEALTH PROFESSIONALS</vt:lpstr>
      <vt:lpstr>PRACTICE TIPS FOR HEALTH PROFESSIONALS</vt:lpstr>
      <vt:lpstr>PRACTICE TIPS FOR HEALTH PROFESSIONALS</vt:lpstr>
      <vt:lpstr>PRACTICE TIPS FOR HEALTH PROFESSIONALS</vt:lpstr>
      <vt:lpstr>PRACTICE TIPS FOR HEALTH PROFESSIONALS</vt:lpstr>
      <vt:lpstr>PRACTICE TIPS FOR HEALTH PROFESSIONALS</vt:lpstr>
      <vt:lpstr>PRACTICE TIPS FOR HEALTH PROFESSIONALS</vt:lpstr>
      <vt:lpstr>PRACTICE TIPS FOR HEALTH PROFESSIONALS</vt:lpstr>
      <vt:lpstr>COMPLIANCE ISSUES</vt:lpstr>
      <vt:lpstr>PRACTICE TIPS FOR HEALTH PROFESSIONALS</vt:lpstr>
      <vt:lpstr>PRACTICE TIPS FOR PROFESSIONALS</vt:lpstr>
      <vt:lpstr>BASIC PRINCIPLES IN REPRESENTATION</vt:lpstr>
      <vt:lpstr>BASIC PRINCIPLES IN REPRESENTATION</vt:lpstr>
      <vt:lpstr>Slide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 L. Balestra</dc:creator>
  <cp:lastModifiedBy>robert</cp:lastModifiedBy>
  <cp:revision>22</cp:revision>
  <dcterms:created xsi:type="dcterms:W3CDTF">2012-03-16T01:25:52Z</dcterms:created>
  <dcterms:modified xsi:type="dcterms:W3CDTF">2014-10-19T15:53:55Z</dcterms:modified>
</cp:coreProperties>
</file>