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2"/>
  </p:notesMasterIdLst>
  <p:sldIdLst>
    <p:sldId id="256" r:id="rId2"/>
    <p:sldId id="257" r:id="rId3"/>
    <p:sldId id="258" r:id="rId4"/>
    <p:sldId id="259" r:id="rId5"/>
    <p:sldId id="265" r:id="rId6"/>
    <p:sldId id="266" r:id="rId7"/>
    <p:sldId id="267" r:id="rId8"/>
    <p:sldId id="261" r:id="rId9"/>
    <p:sldId id="263" r:id="rId10"/>
    <p:sldId id="268" r:id="rId11"/>
    <p:sldId id="269" r:id="rId12"/>
    <p:sldId id="270" r:id="rId13"/>
    <p:sldId id="271" r:id="rId14"/>
    <p:sldId id="272" r:id="rId15"/>
    <p:sldId id="273" r:id="rId16"/>
    <p:sldId id="274" r:id="rId17"/>
    <p:sldId id="275" r:id="rId18"/>
    <p:sldId id="276" r:id="rId19"/>
    <p:sldId id="277" r:id="rId20"/>
    <p:sldId id="278" r:id="rId2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 autoAdjust="0"/>
    <p:restoredTop sz="94581" autoAdjust="0"/>
  </p:normalViewPr>
  <p:slideViewPr>
    <p:cSldViewPr>
      <p:cViewPr varScale="1">
        <p:scale>
          <a:sx n="75" d="100"/>
          <a:sy n="75" d="100"/>
        </p:scale>
        <p:origin x="-74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318BC7D-4C24-49FD-B967-5665B08EE3E4}" type="datetimeFigureOut">
              <a:rPr lang="en-US"/>
              <a:pPr>
                <a:defRPr/>
              </a:pPr>
              <a:t>10/10/2014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B0CD2A8-5E00-4324-9820-3F50419104E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AB51BB-13BC-4269-A12D-1582FBB67928}"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C84785-0D8E-4033-9BB9-F5DCAF2D8A6C}"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0673D-D916-42AE-8947-ECB46C565788}"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58F701-E90E-45A6-B32F-514C50AAC589}"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AC8F3B-CC8C-468F-A8CA-0903B5B5AAE1}"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HD-ShadowLong.png"/>
          <p:cNvPicPr>
            <a:picLocks noChangeAspect="1"/>
          </p:cNvPicPr>
          <p:nvPr/>
        </p:nvPicPr>
        <p:blipFill>
          <a:blip r:embed="rId2"/>
          <a:srcRect/>
          <a:stretch>
            <a:fillRect/>
          </a:stretch>
        </p:blipFill>
        <p:spPr bwMode="auto">
          <a:xfrm>
            <a:off x="0" y="4243388"/>
            <a:ext cx="8967788" cy="274637"/>
          </a:xfrm>
          <a:prstGeom prst="rect">
            <a:avLst/>
          </a:prstGeom>
          <a:noFill/>
          <a:ln w="9525">
            <a:noFill/>
            <a:miter lim="800000"/>
            <a:headEnd/>
            <a:tailEnd/>
          </a:ln>
        </p:spPr>
      </p:pic>
      <p:pic>
        <p:nvPicPr>
          <p:cNvPr id="5" name="Picture 7" descr="HD-ShadowShort.png"/>
          <p:cNvPicPr>
            <a:picLocks noChangeAspect="1"/>
          </p:cNvPicPr>
          <p:nvPr/>
        </p:nvPicPr>
        <p:blipFill>
          <a:blip r:embed="rId3"/>
          <a:srcRect/>
          <a:stretch>
            <a:fillRect/>
          </a:stretch>
        </p:blipFill>
        <p:spPr bwMode="auto">
          <a:xfrm>
            <a:off x="9112250" y="4243388"/>
            <a:ext cx="3076575" cy="277812"/>
          </a:xfrm>
          <a:prstGeom prst="rect">
            <a:avLst/>
          </a:prstGeom>
          <a:noFill/>
          <a:ln w="9525">
            <a:noFill/>
            <a:miter lim="800000"/>
            <a:headEnd/>
            <a:tailEnd/>
          </a:ln>
        </p:spPr>
      </p:pic>
      <p:sp>
        <p:nvSpPr>
          <p:cNvPr id="6" name="Rectangle 8"/>
          <p:cNvSpPr/>
          <p:nvPr/>
        </p:nvSpPr>
        <p:spPr>
          <a:xfrm>
            <a:off x="0" y="2590800"/>
            <a:ext cx="896778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p:cNvSpPr/>
          <p:nvPr/>
        </p:nvSpPr>
        <p:spPr>
          <a:xfrm>
            <a:off x="9112250" y="2590800"/>
            <a:ext cx="307657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1D6572DA-2B4F-48E0-976D-50824FAEC995}" type="datetime1">
              <a:rPr lang="en-US"/>
              <a:pPr>
                <a:defRPr/>
              </a:pPr>
              <a:t>10/10/2014</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9255125" y="2749550"/>
            <a:ext cx="1171575" cy="1357313"/>
          </a:xfrm>
        </p:spPr>
        <p:txBody>
          <a:bodyPr/>
          <a:lstStyle>
            <a:lvl1pPr>
              <a:defRPr/>
            </a:lvl1pPr>
          </a:lstStyle>
          <a:p>
            <a:pPr>
              <a:defRPr/>
            </a:pPr>
            <a:fld id="{D806B56E-8D80-4A53-B959-54E5F83711C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9"/>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FF4ECC43-AE35-41F0-82A6-2D10652B6B05}" type="datetime1">
              <a:rPr lang="en-US"/>
              <a:pPr>
                <a:defRPr/>
              </a:pPr>
              <a:t>10/10/2014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1700"/>
            <a:ext cx="1154112" cy="1090613"/>
          </a:xfrm>
        </p:spPr>
        <p:txBody>
          <a:bodyPr/>
          <a:lstStyle>
            <a:lvl1pPr>
              <a:defRPr/>
            </a:lvl1pPr>
          </a:lstStyle>
          <a:p>
            <a:pPr>
              <a:defRPr/>
            </a:pPr>
            <a:fld id="{39990313-BD23-431F-8210-3B6EFDD38581}" type="slidenum">
              <a:rPr lang="en-US"/>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9"/>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6C38BA4C-A0A2-4CDA-B6B1-D0DAB858B986}" type="datetime1">
              <a:rPr lang="en-US"/>
              <a:pPr>
                <a:defRPr/>
              </a:pPr>
              <a:t>10/10/2014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1700"/>
            <a:ext cx="1154112" cy="1090613"/>
          </a:xfrm>
        </p:spPr>
        <p:txBody>
          <a:bodyPr/>
          <a:lstStyle>
            <a:lvl1pPr>
              <a:defRPr/>
            </a:lvl1pPr>
          </a:lstStyle>
          <a:p>
            <a:pPr>
              <a:defRPr/>
            </a:pPr>
            <a:fld id="{9793E5FA-3094-47F2-96F4-2C3DE00768AA}" type="slidenum">
              <a:rPr lang="en-US"/>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10"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12"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13"/>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4"/>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15"/>
          <p:cNvSpPr txBox="1"/>
          <p:nvPr/>
        </p:nvSpPr>
        <p:spPr>
          <a:xfrm>
            <a:off x="584200" y="747713"/>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7200" dirty="0">
                <a:effectLst/>
                <a:latin typeface="+mn-lt"/>
                <a:cs typeface="+mn-cs"/>
              </a:rPr>
              <a:t>“</a:t>
            </a:r>
          </a:p>
        </p:txBody>
      </p:sp>
      <p:sp>
        <p:nvSpPr>
          <p:cNvPr id="10" name="TextBox 16"/>
          <p:cNvSpPr txBox="1"/>
          <p:nvPr/>
        </p:nvSpPr>
        <p:spPr>
          <a:xfrm>
            <a:off x="9663113" y="3033713"/>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7200" dirty="0">
                <a:effectLst/>
                <a:latin typeface="+mn-lt"/>
                <a:cs typeface="+mn-cs"/>
              </a:rPr>
              <a:t>”</a:t>
            </a:r>
          </a:p>
        </p:txBody>
      </p:sp>
      <p:sp>
        <p:nvSpPr>
          <p:cNvPr id="2" name="Title 1"/>
          <p:cNvSpPr>
            <a:spLocks noGrp="1"/>
          </p:cNvSpPr>
          <p:nvPr>
            <p:ph type="title"/>
          </p:nvPr>
        </p:nvSpPr>
        <p:spPr>
          <a:xfrm>
            <a:off x="1127856" y="609598"/>
            <a:ext cx="8718877" cy="3036061"/>
          </a:xfrm>
        </p:spPr>
        <p:txBody>
          <a:bodyP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Date Placeholder 4"/>
          <p:cNvSpPr>
            <a:spLocks noGrp="1"/>
          </p:cNvSpPr>
          <p:nvPr>
            <p:ph type="dt" sz="half" idx="14"/>
          </p:nvPr>
        </p:nvSpPr>
        <p:spPr/>
        <p:txBody>
          <a:bodyPr/>
          <a:lstStyle>
            <a:lvl1pPr>
              <a:defRPr/>
            </a:lvl1pPr>
          </a:lstStyle>
          <a:p>
            <a:pPr>
              <a:defRPr/>
            </a:pPr>
            <a:fld id="{9ED29777-F1AF-46C1-A274-FAA714A883EA}" type="datetime1">
              <a:rPr lang="en-US"/>
              <a:pPr>
                <a:defRPr/>
              </a:pPr>
              <a:t>10/10/2014</a:t>
            </a:fld>
            <a:endParaRPr lang="en-US" dirty="0"/>
          </a:p>
        </p:txBody>
      </p:sp>
      <p:sp>
        <p:nvSpPr>
          <p:cNvPr id="13" name="Footer Placeholder 5"/>
          <p:cNvSpPr>
            <a:spLocks noGrp="1"/>
          </p:cNvSpPr>
          <p:nvPr>
            <p:ph type="ftr" sz="quarter" idx="15"/>
          </p:nvPr>
        </p:nvSpPr>
        <p:spPr/>
        <p:txBody>
          <a:bodyPr/>
          <a:lstStyle>
            <a:lvl1pPr>
              <a:defRPr/>
            </a:lvl1pPr>
          </a:lstStyle>
          <a:p>
            <a:pPr>
              <a:defRPr/>
            </a:pPr>
            <a:endParaRPr lang="en-US"/>
          </a:p>
        </p:txBody>
      </p:sp>
      <p:sp>
        <p:nvSpPr>
          <p:cNvPr id="14" name="Slide Number Placeholder 6"/>
          <p:cNvSpPr>
            <a:spLocks noGrp="1"/>
          </p:cNvSpPr>
          <p:nvPr>
            <p:ph type="sldNum" sz="quarter" idx="16"/>
          </p:nvPr>
        </p:nvSpPr>
        <p:spPr>
          <a:xfrm>
            <a:off x="10729913" y="4710113"/>
            <a:ext cx="1154112" cy="1090612"/>
          </a:xfrm>
        </p:spPr>
        <p:txBody>
          <a:bodyPr/>
          <a:lstStyle>
            <a:lvl1pPr>
              <a:defRPr/>
            </a:lvl1pPr>
          </a:lstStyle>
          <a:p>
            <a:pPr>
              <a:defRPr/>
            </a:pPr>
            <a:fld id="{D967A3CE-166F-4A69-917D-29035E0E49DF}" type="slidenum">
              <a:rPr lang="en-US"/>
              <a:pPr>
                <a:defRPr/>
              </a:pPr>
              <a:t>‹#›</a:t>
            </a:fld>
            <a:endParaRPr lang="en-US"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8"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9"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10"/>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1"/>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863D84B9-6ACF-4144-9739-460B053F2227}" type="datetime1">
              <a:rPr lang="en-US"/>
              <a:pPr>
                <a:defRPr/>
              </a:pPr>
              <a:t>10/10/2014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0113"/>
            <a:ext cx="1154112" cy="1090612"/>
          </a:xfrm>
        </p:spPr>
        <p:txBody>
          <a:bodyPr/>
          <a:lstStyle>
            <a:lvl1pPr>
              <a:defRPr/>
            </a:lvl1pPr>
          </a:lstStyle>
          <a:p>
            <a:pPr>
              <a:defRPr/>
            </a:pPr>
            <a:fld id="{D98282E1-F89F-4896-A19A-6340099C7BEE}" type="slidenum">
              <a:rPr lang="en-US"/>
              <a:pPr>
                <a:defRPr/>
              </a:pPr>
              <a:t>‹#›</a:t>
            </a:fld>
            <a:endParaRPr lang="en-US" dirty="0"/>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14" name="Picture 13"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16" name="Rectangle 15"/>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Date Placeholder 2"/>
          <p:cNvSpPr>
            <a:spLocks noGrp="1"/>
          </p:cNvSpPr>
          <p:nvPr>
            <p:ph type="dt" sz="half" idx="18"/>
          </p:nvPr>
        </p:nvSpPr>
        <p:spPr/>
        <p:txBody>
          <a:bodyPr/>
          <a:lstStyle>
            <a:lvl1pPr>
              <a:defRPr/>
            </a:lvl1pPr>
          </a:lstStyle>
          <a:p>
            <a:pPr>
              <a:defRPr/>
            </a:pPr>
            <a:fld id="{CBDEA863-FC49-4305-B6F5-CEC37E08E9E6}" type="datetime1">
              <a:rPr lang="en-US"/>
              <a:pPr>
                <a:defRPr/>
              </a:pPr>
              <a:t>10/10/2014</a:t>
            </a:fld>
            <a:endParaRPr lang="en-US" dirty="0"/>
          </a:p>
        </p:txBody>
      </p:sp>
      <p:sp>
        <p:nvSpPr>
          <p:cNvPr id="19" name="Footer Placeholder 3"/>
          <p:cNvSpPr>
            <a:spLocks noGrp="1"/>
          </p:cNvSpPr>
          <p:nvPr>
            <p:ph type="ftr" sz="quarter" idx="19"/>
          </p:nvPr>
        </p:nvSpPr>
        <p:spPr/>
        <p:txBody>
          <a:bodyPr/>
          <a:lstStyle>
            <a:lvl1pPr>
              <a:defRPr/>
            </a:lvl1pPr>
          </a:lstStyle>
          <a:p>
            <a:pPr>
              <a:defRPr/>
            </a:pPr>
            <a:endParaRPr lang="en-US"/>
          </a:p>
        </p:txBody>
      </p:sp>
      <p:sp>
        <p:nvSpPr>
          <p:cNvPr id="20" name="Slide Number Placeholder 4"/>
          <p:cNvSpPr>
            <a:spLocks noGrp="1"/>
          </p:cNvSpPr>
          <p:nvPr>
            <p:ph type="sldNum" sz="quarter" idx="20"/>
          </p:nvPr>
        </p:nvSpPr>
        <p:spPr/>
        <p:txBody>
          <a:bodyPr/>
          <a:lstStyle>
            <a:lvl1pPr>
              <a:defRPr/>
            </a:lvl1pPr>
          </a:lstStyle>
          <a:p>
            <a:pPr>
              <a:defRPr/>
            </a:pPr>
            <a:fld id="{998AE1B4-9041-4BBB-9A2B-814F3DF2F194}" type="slidenum">
              <a:rPr lang="en-US"/>
              <a:pPr>
                <a:defRPr/>
              </a:pPr>
              <a:t>‹#›</a:t>
            </a:fld>
            <a:endParaRPr lang="en-US" dirty="0"/>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14"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13" name="Picture 15"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14" name="Rectangle 16"/>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7"/>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2"/>
          <p:cNvSpPr>
            <a:spLocks noGrp="1"/>
          </p:cNvSpPr>
          <p:nvPr>
            <p:ph type="dt" sz="half" idx="23"/>
          </p:nvPr>
        </p:nvSpPr>
        <p:spPr/>
        <p:txBody>
          <a:bodyPr/>
          <a:lstStyle>
            <a:lvl1pPr>
              <a:defRPr/>
            </a:lvl1pPr>
          </a:lstStyle>
          <a:p>
            <a:pPr>
              <a:defRPr/>
            </a:pPr>
            <a:fld id="{228A6D59-6238-4964-BB00-D0F499657769}" type="datetime1">
              <a:rPr lang="en-US"/>
              <a:pPr>
                <a:defRPr/>
              </a:pPr>
              <a:t>10/10/2014</a:t>
            </a:fld>
            <a:endParaRPr lang="en-US" dirty="0"/>
          </a:p>
        </p:txBody>
      </p:sp>
      <p:sp>
        <p:nvSpPr>
          <p:cNvPr id="17" name="Footer Placeholder 3"/>
          <p:cNvSpPr>
            <a:spLocks noGrp="1"/>
          </p:cNvSpPr>
          <p:nvPr>
            <p:ph type="ftr" sz="quarter" idx="24"/>
          </p:nvPr>
        </p:nvSpPr>
        <p:spPr/>
        <p:txBody>
          <a:bodyPr/>
          <a:lstStyle>
            <a:lvl1pPr>
              <a:defRPr/>
            </a:lvl1pPr>
          </a:lstStyle>
          <a:p>
            <a:pPr>
              <a:defRPr/>
            </a:pPr>
            <a:endParaRPr lang="en-US"/>
          </a:p>
        </p:txBody>
      </p:sp>
      <p:sp>
        <p:nvSpPr>
          <p:cNvPr id="18" name="Slide Number Placeholder 4"/>
          <p:cNvSpPr>
            <a:spLocks noGrp="1"/>
          </p:cNvSpPr>
          <p:nvPr>
            <p:ph type="sldNum" sz="quarter" idx="25"/>
          </p:nvPr>
        </p:nvSpPr>
        <p:spPr/>
        <p:txBody>
          <a:bodyPr/>
          <a:lstStyle>
            <a:lvl1pPr>
              <a:defRPr/>
            </a:lvl1pPr>
          </a:lstStyle>
          <a:p>
            <a:pPr>
              <a:defRPr/>
            </a:pPr>
            <a:fld id="{7D5A6C4B-70F4-46D1-B5C9-BC6EC3E252DB}" type="slidenum">
              <a:rPr lang="en-US"/>
              <a:pPr>
                <a:defRPr/>
              </a:pPr>
              <a:t>‹#›</a:t>
            </a:fld>
            <a:endParaRPr lang="en-US" dirty="0"/>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5" name="Picture 7"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6" name="Rectangle 8"/>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4D191137-2FE2-49A6-A8E0-4B2B7168C489}" type="datetime1">
              <a:rPr lang="en-US"/>
              <a:pPr>
                <a:defRPr/>
              </a:pPr>
              <a:t>10/10/2014</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0304F032-CE47-4A19-B2FB-0236188FC939}"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rot="5400000">
            <a:off x="8116094" y="1869281"/>
            <a:ext cx="5106988"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rot="5400000">
            <a:off x="9867900" y="53721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a:xfrm>
            <a:off x="6807200" y="5935663"/>
            <a:ext cx="2743200" cy="365125"/>
          </a:xfrm>
        </p:spPr>
        <p:txBody>
          <a:bodyPr/>
          <a:lstStyle>
            <a:lvl1pPr>
              <a:defRPr/>
            </a:lvl1pPr>
          </a:lstStyle>
          <a:p>
            <a:pPr>
              <a:defRPr/>
            </a:pPr>
            <a:fld id="{623C111F-8069-40B9-89AF-2D3FE674F6BB}" type="datetime1">
              <a:rPr lang="en-US"/>
              <a:pPr>
                <a:defRPr/>
              </a:pPr>
              <a:t>10/10/2014</a:t>
            </a:fld>
            <a:endParaRPr lang="en-US" dirty="0"/>
          </a:p>
        </p:txBody>
      </p:sp>
      <p:sp>
        <p:nvSpPr>
          <p:cNvPr id="7" name="Footer Placeholder 4"/>
          <p:cNvSpPr>
            <a:spLocks noGrp="1"/>
          </p:cNvSpPr>
          <p:nvPr>
            <p:ph type="ftr" sz="quarter" idx="11"/>
          </p:nvPr>
        </p:nvSpPr>
        <p:spPr>
          <a:xfrm>
            <a:off x="681038" y="5935663"/>
            <a:ext cx="6126162"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098088" y="5399088"/>
            <a:ext cx="1154112" cy="1090612"/>
          </a:xfrm>
        </p:spPr>
        <p:txBody>
          <a:bodyPr anchor="t"/>
          <a:lstStyle>
            <a:lvl1pPr algn="ctr">
              <a:defRPr smtClean="0"/>
            </a:lvl1pPr>
          </a:lstStyle>
          <a:p>
            <a:pPr>
              <a:defRPr/>
            </a:pPr>
            <a:fld id="{FDA92ABB-55E4-4D74-81FC-8D7B84ADF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4"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5" name="Picture 15"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6" name="Rectangle 16"/>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7"/>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70B4A3E9-142E-4123-ADE8-2092B1655297}" type="datetime1">
              <a:rPr lang="en-US"/>
              <a:pPr>
                <a:defRPr/>
              </a:pPr>
              <a:t>10/10/2014</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491701D-D489-48B4-831F-B29140E549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HD-ShadowLong.png"/>
          <p:cNvPicPr>
            <a:picLocks noChangeAspect="1"/>
          </p:cNvPicPr>
          <p:nvPr/>
        </p:nvPicPr>
        <p:blipFill>
          <a:blip r:embed="rId2"/>
          <a:srcRect/>
          <a:stretch>
            <a:fillRect/>
          </a:stretch>
        </p:blipFill>
        <p:spPr bwMode="auto">
          <a:xfrm>
            <a:off x="0" y="4086225"/>
            <a:ext cx="10437813" cy="322263"/>
          </a:xfrm>
          <a:prstGeom prst="rect">
            <a:avLst/>
          </a:prstGeom>
          <a:noFill/>
          <a:ln w="9525">
            <a:noFill/>
            <a:miter lim="800000"/>
            <a:headEnd/>
            <a:tailEnd/>
          </a:ln>
        </p:spPr>
      </p:pic>
      <p:pic>
        <p:nvPicPr>
          <p:cNvPr id="5" name="Picture 7" descr="HD-ShadowShort.png"/>
          <p:cNvPicPr>
            <a:picLocks noChangeAspect="1"/>
          </p:cNvPicPr>
          <p:nvPr/>
        </p:nvPicPr>
        <p:blipFill>
          <a:blip r:embed="rId3"/>
          <a:srcRect/>
          <a:stretch>
            <a:fillRect/>
          </a:stretch>
        </p:blipFill>
        <p:spPr bwMode="auto">
          <a:xfrm>
            <a:off x="10585450" y="4087813"/>
            <a:ext cx="1603375" cy="144462"/>
          </a:xfrm>
          <a:prstGeom prst="rect">
            <a:avLst/>
          </a:prstGeom>
          <a:noFill/>
          <a:ln w="9525">
            <a:noFill/>
            <a:miter lim="800000"/>
            <a:headEnd/>
            <a:tailEnd/>
          </a:ln>
        </p:spPr>
      </p:pic>
      <p:sp>
        <p:nvSpPr>
          <p:cNvPr id="6" name="Rectangle 8"/>
          <p:cNvSpPr/>
          <p:nvPr/>
        </p:nvSpPr>
        <p:spPr>
          <a:xfrm>
            <a:off x="0" y="27257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p:cNvSpPr/>
          <p:nvPr/>
        </p:nvSpPr>
        <p:spPr>
          <a:xfrm>
            <a:off x="10585450" y="27257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90291C43-5FF2-4933-82EC-784B7935BC4F}" type="datetime1">
              <a:rPr lang="en-US"/>
              <a:pPr>
                <a:defRPr/>
              </a:pPr>
              <a:t>10/10/2014</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10729913" y="2870200"/>
            <a:ext cx="1154112" cy="1090613"/>
          </a:xfrm>
        </p:spPr>
        <p:txBody>
          <a:bodyPr/>
          <a:lstStyle>
            <a:lvl1pPr>
              <a:defRPr/>
            </a:lvl1pPr>
          </a:lstStyle>
          <a:p>
            <a:pPr>
              <a:defRPr/>
            </a:pPr>
            <a:fld id="{0D0D7DDD-CE0D-4DED-AE2E-826C680AA11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9"/>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p:txBody>
          <a:bodyPr/>
          <a:lstStyle>
            <a:lvl1pPr>
              <a:defRPr/>
            </a:lvl1pPr>
          </a:lstStyle>
          <a:p>
            <a:pPr>
              <a:defRPr/>
            </a:pPr>
            <a:fld id="{0F0D3466-3696-4B4D-BD64-80CA8A0EDF20}" type="datetime1">
              <a:rPr lang="en-US"/>
              <a:pPr>
                <a:defRPr/>
              </a:pPr>
              <a:t>10/10/2014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02F0E98A-B261-42B8-94F0-BCC3EBF81D3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8" name="Picture 10"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9" name="Rectangle 11"/>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12"/>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39A321A7-E2D5-4282-8FD8-0EAB14E20F87}" type="datetime1">
              <a:rPr lang="en-US"/>
              <a:pPr>
                <a:defRPr/>
              </a:pPr>
              <a:t>10/10/2014</a:t>
            </a:fld>
            <a:endParaRPr lang="en-US" dirty="0"/>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354C0851-960D-4F0D-8CA9-0730B10F575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4" name="Picture 6"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5" name="Rectangle 7"/>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3A544269-48B7-4AA8-BE19-95F40BF09CB5}" type="datetime1">
              <a:rPr lang="en-US"/>
              <a:pPr>
                <a:defRPr/>
              </a:pPr>
              <a:t>10/10/2014</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60B39DFA-D9DC-42D9-AEE0-07146608645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HD-ShadowShort.png"/>
          <p:cNvPicPr>
            <a:picLocks noChangeAspect="1"/>
          </p:cNvPicPr>
          <p:nvPr/>
        </p:nvPicPr>
        <p:blipFill>
          <a:blip r:embed="rId2"/>
          <a:srcRect/>
          <a:stretch>
            <a:fillRect/>
          </a:stretch>
        </p:blipFill>
        <p:spPr bwMode="auto">
          <a:xfrm>
            <a:off x="10585450" y="1971675"/>
            <a:ext cx="1603375" cy="144463"/>
          </a:xfrm>
          <a:prstGeom prst="rect">
            <a:avLst/>
          </a:prstGeom>
          <a:noFill/>
          <a:ln w="9525">
            <a:noFill/>
            <a:miter lim="800000"/>
            <a:headEnd/>
            <a:tailEnd/>
          </a:ln>
        </p:spPr>
      </p:pic>
      <p:sp>
        <p:nvSpPr>
          <p:cNvPr id="3" name="Rectangle 5"/>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p:cNvSpPr>
            <a:spLocks noGrp="1"/>
          </p:cNvSpPr>
          <p:nvPr>
            <p:ph type="dt" sz="half" idx="10"/>
          </p:nvPr>
        </p:nvSpPr>
        <p:spPr/>
        <p:txBody>
          <a:bodyPr/>
          <a:lstStyle>
            <a:lvl1pPr>
              <a:defRPr/>
            </a:lvl1pPr>
          </a:lstStyle>
          <a:p>
            <a:pPr>
              <a:defRPr/>
            </a:pPr>
            <a:fld id="{76B76F76-D889-4CAF-BD6E-CF68F1589B78}" type="datetime1">
              <a:rPr lang="en-US"/>
              <a:pPr>
                <a:defRPr/>
              </a:pPr>
              <a:t>10/10/2014</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696BBD4-5421-48CC-B01B-14ECA1EAD76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9"/>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5175A239-FE97-44B2-95B4-B10DD7D1E3B2}" type="datetime1">
              <a:rPr lang="en-US"/>
              <a:pPr>
                <a:defRPr/>
              </a:pPr>
              <a:t>10/10/2014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5B035883-C1D3-4ACE-B337-85D1814CE36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9"/>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FD57449C-6103-43B3-A6F3-44BFC00BC079}" type="datetime1">
              <a:rPr lang="en-US"/>
              <a:pPr>
                <a:defRPr/>
              </a:pPr>
              <a:t>10/10/2014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7BB1D785-D9BC-43BE-A858-3EEB11A2D47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6" descr="hashOverlay-FullResolve.png"/>
          <p:cNvPicPr>
            <a:picLocks noChangeAspect="1"/>
          </p:cNvPicPr>
          <p:nvPr/>
        </p:nvPicPr>
        <p:blipFill>
          <a:blip r:embed="rId19"/>
          <a:srcRect/>
          <a:stretch>
            <a:fillRect/>
          </a:stretch>
        </p:blipFill>
        <p:spPr bwMode="auto">
          <a:xfrm>
            <a:off x="0" y="0"/>
            <a:ext cx="12192000" cy="6858000"/>
          </a:xfrm>
          <a:prstGeom prst="rect">
            <a:avLst/>
          </a:prstGeom>
          <a:noFill/>
          <a:ln w="9525">
            <a:noFill/>
            <a:miter lim="800000"/>
            <a:headEnd/>
            <a:tailEnd/>
          </a:ln>
        </p:spPr>
      </p:pic>
      <p:sp>
        <p:nvSpPr>
          <p:cNvPr id="1027" name="Title Placeholder 1"/>
          <p:cNvSpPr>
            <a:spLocks noGrp="1"/>
          </p:cNvSpPr>
          <p:nvPr>
            <p:ph type="title"/>
          </p:nvPr>
        </p:nvSpPr>
        <p:spPr bwMode="auto">
          <a:xfrm>
            <a:off x="681038" y="752475"/>
            <a:ext cx="9613900" cy="1081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81038" y="2336800"/>
            <a:ext cx="9613900" cy="3598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551738" y="5935663"/>
            <a:ext cx="2743200" cy="365125"/>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tint val="75000"/>
                  </a:schemeClr>
                </a:solidFill>
                <a:latin typeface="+mn-lt"/>
                <a:cs typeface="+mn-cs"/>
              </a:defRPr>
            </a:lvl1pPr>
          </a:lstStyle>
          <a:p>
            <a:pPr>
              <a:defRPr/>
            </a:pPr>
            <a:fld id="{D66B3651-3020-4168-AA2E-4CB183086BF6}" type="datetime1">
              <a:rPr lang="en-US"/>
              <a:pPr>
                <a:defRPr/>
              </a:pPr>
              <a:t>10/10/2014</a:t>
            </a:fld>
            <a:endParaRPr lang="en-US" dirty="0"/>
          </a:p>
        </p:txBody>
      </p:sp>
      <p:sp>
        <p:nvSpPr>
          <p:cNvPr id="5" name="Footer Placeholder 4"/>
          <p:cNvSpPr>
            <a:spLocks noGrp="1"/>
          </p:cNvSpPr>
          <p:nvPr>
            <p:ph type="ftr" sz="quarter" idx="3"/>
          </p:nvPr>
        </p:nvSpPr>
        <p:spPr>
          <a:xfrm>
            <a:off x="681038" y="5935663"/>
            <a:ext cx="6870700" cy="365125"/>
          </a:xfrm>
          <a:prstGeom prst="rect">
            <a:avLst/>
          </a:prstGeom>
        </p:spPr>
        <p:txBody>
          <a:bodyPr vert="horz" lIns="91440" tIns="45720" rIns="91440" bIns="45720" rtlCol="0" anchor="ctr"/>
          <a:lstStyle>
            <a:lvl1pPr algn="l" fontAlgn="auto">
              <a:spcBef>
                <a:spcPts val="0"/>
              </a:spcBef>
              <a:spcAft>
                <a:spcPts val="0"/>
              </a:spcAft>
              <a:defRPr sz="105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729913" y="752475"/>
            <a:ext cx="1154112" cy="1092200"/>
          </a:xfrm>
          <a:prstGeom prst="rect">
            <a:avLst/>
          </a:prstGeom>
        </p:spPr>
        <p:txBody>
          <a:bodyPr vert="horz" lIns="91440" tIns="45720" rIns="91440" bIns="45720" rtlCol="0" anchor="ctr"/>
          <a:lstStyle>
            <a:lvl1pPr algn="l" fontAlgn="auto">
              <a:spcBef>
                <a:spcPts val="0"/>
              </a:spcBef>
              <a:spcAft>
                <a:spcPts val="0"/>
              </a:spcAft>
              <a:defRPr sz="3600" smtClean="0">
                <a:solidFill>
                  <a:schemeClr val="tx1">
                    <a:tint val="75000"/>
                  </a:schemeClr>
                </a:solidFill>
                <a:latin typeface="+mn-lt"/>
                <a:cs typeface="+mn-cs"/>
              </a:defRPr>
            </a:lvl1pPr>
          </a:lstStyle>
          <a:p>
            <a:pPr>
              <a:defRPr/>
            </a:pPr>
            <a:fld id="{4AAF9691-A5DA-4066-8579-48DC5259A358}"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 id="2147484006" r:id="rId17"/>
  </p:sldLayoutIdLst>
  <p:hf hdr="0" ftr="0" dt="0"/>
  <p:txStyles>
    <p:titleStyle>
      <a:lvl1pPr algn="l" rtl="0" fontAlgn="base">
        <a:lnSpc>
          <a:spcPct val="90000"/>
        </a:lnSpc>
        <a:spcBef>
          <a:spcPct val="0"/>
        </a:spcBef>
        <a:spcAft>
          <a:spcPct val="0"/>
        </a:spcAft>
        <a:defRPr sz="3600" kern="1200">
          <a:solidFill>
            <a:schemeClr val="tx1"/>
          </a:solidFill>
          <a:latin typeface="+mj-lt"/>
          <a:ea typeface="+mj-ea"/>
          <a:cs typeface="+mj-cs"/>
        </a:defRPr>
      </a:lvl1pPr>
      <a:lvl2pPr algn="l" rtl="0" fontAlgn="base">
        <a:lnSpc>
          <a:spcPct val="90000"/>
        </a:lnSpc>
        <a:spcBef>
          <a:spcPct val="0"/>
        </a:spcBef>
        <a:spcAft>
          <a:spcPct val="0"/>
        </a:spcAft>
        <a:defRPr sz="3600">
          <a:solidFill>
            <a:schemeClr val="tx1"/>
          </a:solidFill>
          <a:latin typeface="Trebuchet MS" pitchFamily="34" charset="0"/>
        </a:defRPr>
      </a:lvl2pPr>
      <a:lvl3pPr algn="l" rtl="0" fontAlgn="base">
        <a:lnSpc>
          <a:spcPct val="90000"/>
        </a:lnSpc>
        <a:spcBef>
          <a:spcPct val="0"/>
        </a:spcBef>
        <a:spcAft>
          <a:spcPct val="0"/>
        </a:spcAft>
        <a:defRPr sz="3600">
          <a:solidFill>
            <a:schemeClr val="tx1"/>
          </a:solidFill>
          <a:latin typeface="Trebuchet MS" pitchFamily="34" charset="0"/>
        </a:defRPr>
      </a:lvl3pPr>
      <a:lvl4pPr algn="l" rtl="0" fontAlgn="base">
        <a:lnSpc>
          <a:spcPct val="90000"/>
        </a:lnSpc>
        <a:spcBef>
          <a:spcPct val="0"/>
        </a:spcBef>
        <a:spcAft>
          <a:spcPct val="0"/>
        </a:spcAft>
        <a:defRPr sz="3600">
          <a:solidFill>
            <a:schemeClr val="tx1"/>
          </a:solidFill>
          <a:latin typeface="Trebuchet MS" pitchFamily="34" charset="0"/>
        </a:defRPr>
      </a:lvl4pPr>
      <a:lvl5pPr algn="l" rtl="0" fontAlgn="base">
        <a:lnSpc>
          <a:spcPct val="90000"/>
        </a:lnSpc>
        <a:spcBef>
          <a:spcPct val="0"/>
        </a:spcBef>
        <a:spcAft>
          <a:spcPct val="0"/>
        </a:spcAft>
        <a:defRPr sz="3600">
          <a:solidFill>
            <a:schemeClr val="tx1"/>
          </a:solidFill>
          <a:latin typeface="Trebuchet MS" pitchFamily="34" charset="0"/>
        </a:defRPr>
      </a:lvl5pPr>
      <a:lvl6pPr marL="457200" algn="l" rtl="0" fontAlgn="base">
        <a:lnSpc>
          <a:spcPct val="90000"/>
        </a:lnSpc>
        <a:spcBef>
          <a:spcPct val="0"/>
        </a:spcBef>
        <a:spcAft>
          <a:spcPct val="0"/>
        </a:spcAft>
        <a:defRPr sz="3600">
          <a:solidFill>
            <a:schemeClr val="tx1"/>
          </a:solidFill>
          <a:latin typeface="Trebuchet MS" pitchFamily="34" charset="0"/>
        </a:defRPr>
      </a:lvl6pPr>
      <a:lvl7pPr marL="914400" algn="l" rtl="0" fontAlgn="base">
        <a:lnSpc>
          <a:spcPct val="90000"/>
        </a:lnSpc>
        <a:spcBef>
          <a:spcPct val="0"/>
        </a:spcBef>
        <a:spcAft>
          <a:spcPct val="0"/>
        </a:spcAft>
        <a:defRPr sz="3600">
          <a:solidFill>
            <a:schemeClr val="tx1"/>
          </a:solidFill>
          <a:latin typeface="Trebuchet MS" pitchFamily="34" charset="0"/>
        </a:defRPr>
      </a:lvl7pPr>
      <a:lvl8pPr marL="1371600" algn="l" rtl="0" fontAlgn="base">
        <a:lnSpc>
          <a:spcPct val="90000"/>
        </a:lnSpc>
        <a:spcBef>
          <a:spcPct val="0"/>
        </a:spcBef>
        <a:spcAft>
          <a:spcPct val="0"/>
        </a:spcAft>
        <a:defRPr sz="3600">
          <a:solidFill>
            <a:schemeClr val="tx1"/>
          </a:solidFill>
          <a:latin typeface="Trebuchet MS" pitchFamily="34" charset="0"/>
        </a:defRPr>
      </a:lvl8pPr>
      <a:lvl9pPr marL="1828800" algn="l" rtl="0" fontAlgn="base">
        <a:lnSpc>
          <a:spcPct val="90000"/>
        </a:lnSpc>
        <a:spcBef>
          <a:spcPct val="0"/>
        </a:spcBef>
        <a:spcAft>
          <a:spcPct val="0"/>
        </a:spcAft>
        <a:defRPr sz="3600">
          <a:solidFill>
            <a:schemeClr val="tx1"/>
          </a:solidFill>
          <a:latin typeface="Trebuchet MS" pitchFamily="34" charset="0"/>
        </a:defRPr>
      </a:lvl9pPr>
    </p:titleStyle>
    <p:bodyStyle>
      <a:lvl1pPr marL="228600" indent="-228600" algn="l" rtl="0" fontAlgn="base">
        <a:lnSpc>
          <a:spcPct val="90000"/>
        </a:lnSpc>
        <a:spcBef>
          <a:spcPts val="1000"/>
        </a:spcBef>
        <a:spcAft>
          <a:spcPct val="0"/>
        </a:spcAft>
        <a:buFont typeface="Arial" charset="0"/>
        <a:buChar char="•"/>
        <a:defRPr sz="24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38" y="2733675"/>
            <a:ext cx="8143875" cy="1373188"/>
          </a:xfrm>
        </p:spPr>
        <p:txBody>
          <a:bodyPr rtlCol="0">
            <a:normAutofit fontScale="90000"/>
          </a:bodyPr>
          <a:lstStyle/>
          <a:p>
            <a:pPr fontAlgn="auto">
              <a:spcAft>
                <a:spcPts val="0"/>
              </a:spcAft>
              <a:defRPr/>
            </a:pPr>
            <a:r>
              <a:rPr lang="en-US" dirty="0" smtClean="0"/>
              <a:t>CROSS EXAMINATION OF PHYSICIANS AND NURSES</a:t>
            </a:r>
            <a:endParaRPr lang="en-US" dirty="0"/>
          </a:p>
        </p:txBody>
      </p:sp>
      <p:sp>
        <p:nvSpPr>
          <p:cNvPr id="20482" name="Subtitle 2"/>
          <p:cNvSpPr>
            <a:spLocks noGrp="1"/>
          </p:cNvSpPr>
          <p:nvPr>
            <p:ph type="subTitle" idx="1"/>
          </p:nvPr>
        </p:nvSpPr>
        <p:spPr>
          <a:xfrm>
            <a:off x="681038" y="4394200"/>
            <a:ext cx="8143875" cy="1117600"/>
          </a:xfrm>
        </p:spPr>
        <p:txBody>
          <a:bodyPr/>
          <a:lstStyle/>
          <a:p>
            <a:r>
              <a:rPr lang="en-US" smtClean="0"/>
              <a:t>KATHLEEN P. KETTLES, RN, BSN, JD</a:t>
            </a:r>
          </a:p>
          <a:p>
            <a:r>
              <a:rPr lang="en-US" smtClean="0"/>
              <a:t>WINGATE RUSSOTTI SHAPIRO &amp; HALPERIN, LLP – NEW YORK CITY</a:t>
            </a:r>
          </a:p>
          <a:p>
            <a:endParaRPr lang="en-US" smtClean="0"/>
          </a:p>
          <a:p>
            <a:endParaRPr lang="en-US" smtClean="0"/>
          </a:p>
          <a:p>
            <a:endParaRPr lang="en-US" smtClean="0"/>
          </a:p>
        </p:txBody>
      </p:sp>
      <p:sp>
        <p:nvSpPr>
          <p:cNvPr id="6" name="Slide Number Placeholder 5"/>
          <p:cNvSpPr>
            <a:spLocks noGrp="1"/>
          </p:cNvSpPr>
          <p:nvPr>
            <p:ph type="sldNum" sz="quarter" idx="12"/>
          </p:nvPr>
        </p:nvSpPr>
        <p:spPr/>
        <p:txBody>
          <a:bodyPr/>
          <a:lstStyle/>
          <a:p>
            <a:pPr>
              <a:defRPr/>
            </a:pPr>
            <a:fld id="{9A208E56-1AEA-4DAC-BC53-F7612E17FDAF}" type="slidenum">
              <a:rPr lang="en-US"/>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CROSS CONT’D.</a:t>
            </a:r>
          </a:p>
        </p:txBody>
      </p:sp>
      <p:sp>
        <p:nvSpPr>
          <p:cNvPr id="3" name="Content Placeholder 2"/>
          <p:cNvSpPr>
            <a:spLocks noGrp="1"/>
          </p:cNvSpPr>
          <p:nvPr>
            <p:ph idx="1"/>
          </p:nvPr>
        </p:nvSpPr>
        <p:spPr>
          <a:xfrm>
            <a:off x="838200" y="1981200"/>
            <a:ext cx="9613900" cy="3598863"/>
          </a:xfrm>
        </p:spPr>
        <p:txBody>
          <a:bodyPr rtlCol="0">
            <a:normAutofit fontScale="25000" lnSpcReduction="20000"/>
          </a:bodyPr>
          <a:lstStyle/>
          <a:p>
            <a:pPr fontAlgn="auto">
              <a:spcAft>
                <a:spcPts val="0"/>
              </a:spcAft>
              <a:buFont typeface="Arial" panose="020B0604020202020204" pitchFamily="34" charset="0"/>
              <a:buChar char="•"/>
              <a:defRPr/>
            </a:pPr>
            <a:r>
              <a:rPr lang="en-US" sz="5600" dirty="0" smtClean="0"/>
              <a:t>Alarms:  -Obligation to check working and parameters</a:t>
            </a:r>
          </a:p>
          <a:p>
            <a:pPr marL="114300" indent="0" fontAlgn="auto">
              <a:spcAft>
                <a:spcPts val="0"/>
              </a:spcAft>
              <a:buFont typeface="Arial" panose="020B0604020202020204" pitchFamily="34" charset="0"/>
              <a:buNone/>
              <a:defRPr/>
            </a:pPr>
            <a:r>
              <a:rPr lang="en-US" sz="5600" dirty="0"/>
              <a:t>	</a:t>
            </a:r>
            <a:r>
              <a:rPr lang="en-US" sz="5600" dirty="0" smtClean="0"/>
              <a:t>-respond</a:t>
            </a:r>
          </a:p>
          <a:p>
            <a:pPr marL="114300" indent="0" fontAlgn="auto">
              <a:spcAft>
                <a:spcPts val="0"/>
              </a:spcAft>
              <a:buFont typeface="Arial" panose="020B0604020202020204" pitchFamily="34" charset="0"/>
              <a:buNone/>
              <a:defRPr/>
            </a:pPr>
            <a:r>
              <a:rPr lang="en-US" sz="5600" dirty="0"/>
              <a:t>	</a:t>
            </a:r>
            <a:r>
              <a:rPr lang="en-US" sz="5600" dirty="0" smtClean="0"/>
              <a:t>- alarm fatigue</a:t>
            </a:r>
          </a:p>
          <a:p>
            <a:pPr marL="114300" indent="0" fontAlgn="auto">
              <a:spcAft>
                <a:spcPts val="0"/>
              </a:spcAft>
              <a:buFont typeface="Arial" panose="020B0604020202020204" pitchFamily="34" charset="0"/>
              <a:buNone/>
              <a:defRPr/>
            </a:pPr>
            <a:r>
              <a:rPr lang="en-US" sz="5600" dirty="0" smtClean="0"/>
              <a:t>Nursing Actions:</a:t>
            </a:r>
          </a:p>
          <a:p>
            <a:pPr marL="114300" indent="0" fontAlgn="auto">
              <a:spcAft>
                <a:spcPts val="0"/>
              </a:spcAft>
              <a:buFont typeface="Arial" panose="020B0604020202020204" pitchFamily="34" charset="0"/>
              <a:buNone/>
              <a:defRPr/>
            </a:pPr>
            <a:r>
              <a:rPr lang="en-US" sz="5600" dirty="0"/>
              <a:t>	</a:t>
            </a:r>
            <a:r>
              <a:rPr lang="en-US" sz="5600" dirty="0" smtClean="0"/>
              <a:t>-Take print out – call if tracing abnormal</a:t>
            </a:r>
          </a:p>
          <a:p>
            <a:pPr marL="114300" indent="0" fontAlgn="auto">
              <a:spcAft>
                <a:spcPts val="0"/>
              </a:spcAft>
              <a:buFont typeface="Arial" panose="020B0604020202020204" pitchFamily="34" charset="0"/>
              <a:buNone/>
              <a:defRPr/>
            </a:pPr>
            <a:r>
              <a:rPr lang="en-US" sz="5600" dirty="0"/>
              <a:t>	</a:t>
            </a:r>
            <a:r>
              <a:rPr lang="en-US" sz="5600" dirty="0" smtClean="0"/>
              <a:t>-go to patient -Assessment VS, HS, Resp. Pattern, S &amp; </a:t>
            </a:r>
            <a:r>
              <a:rPr lang="en-US" sz="5600" dirty="0" err="1" smtClean="0"/>
              <a:t>Sx</a:t>
            </a:r>
            <a:r>
              <a:rPr lang="en-US" sz="5600" dirty="0" smtClean="0"/>
              <a:t>, put on O2, get 12 lead ECG, Second IV.</a:t>
            </a:r>
          </a:p>
          <a:p>
            <a:pPr marL="114300" indent="0" fontAlgn="auto">
              <a:spcAft>
                <a:spcPts val="0"/>
              </a:spcAft>
              <a:buFont typeface="Arial" panose="020B0604020202020204" pitchFamily="34" charset="0"/>
              <a:buNone/>
              <a:defRPr/>
            </a:pPr>
            <a:r>
              <a:rPr lang="en-US" sz="5600" dirty="0" smtClean="0"/>
              <a:t>September 18, 2011</a:t>
            </a:r>
          </a:p>
          <a:p>
            <a:pPr marL="114300" indent="0" fontAlgn="auto">
              <a:spcAft>
                <a:spcPts val="0"/>
              </a:spcAft>
              <a:buFont typeface="Arial" panose="020B0604020202020204" pitchFamily="34" charset="0"/>
              <a:buNone/>
              <a:defRPr/>
            </a:pPr>
            <a:r>
              <a:rPr lang="en-US" sz="5600" dirty="0"/>
              <a:t>	</a:t>
            </a:r>
            <a:r>
              <a:rPr lang="en-US" sz="5600" dirty="0" smtClean="0"/>
              <a:t>- Patient unconscious, pulseless, not breathing, code called.  Expired at 215 am.</a:t>
            </a:r>
          </a:p>
          <a:p>
            <a:pPr marL="114300" indent="0" fontAlgn="auto">
              <a:spcAft>
                <a:spcPts val="0"/>
              </a:spcAft>
              <a:buFont typeface="Arial" panose="020B0604020202020204" pitchFamily="34" charset="0"/>
              <a:buNone/>
              <a:defRPr/>
            </a:pPr>
            <a:r>
              <a:rPr lang="en-US" sz="5600" dirty="0"/>
              <a:t>	</a:t>
            </a:r>
            <a:r>
              <a:rPr lang="en-US" sz="5600" dirty="0" smtClean="0"/>
              <a:t>- Review of 11pm tracing shows myocardial ischemia</a:t>
            </a:r>
          </a:p>
          <a:p>
            <a:pPr marL="114300" indent="0" fontAlgn="auto">
              <a:spcAft>
                <a:spcPts val="0"/>
              </a:spcAft>
              <a:buFont typeface="Arial" panose="020B0604020202020204" pitchFamily="34" charset="0"/>
              <a:buNone/>
              <a:defRPr/>
            </a:pPr>
            <a:r>
              <a:rPr lang="en-US" sz="5600" dirty="0"/>
              <a:t>	</a:t>
            </a:r>
            <a:r>
              <a:rPr lang="en-US" sz="5600" dirty="0" smtClean="0"/>
              <a:t>- risk to patient is development of </a:t>
            </a:r>
            <a:r>
              <a:rPr lang="en-US" sz="5600" dirty="0" err="1" smtClean="0"/>
              <a:t>arrthymia</a:t>
            </a:r>
            <a:r>
              <a:rPr lang="en-US" sz="5600" dirty="0" smtClean="0"/>
              <a:t> </a:t>
            </a:r>
          </a:p>
          <a:p>
            <a:pPr marL="114300" indent="0" fontAlgn="auto">
              <a:spcAft>
                <a:spcPts val="0"/>
              </a:spcAft>
              <a:buFont typeface="Arial" panose="020B0604020202020204" pitchFamily="34" charset="0"/>
              <a:buNone/>
              <a:defRPr/>
            </a:pPr>
            <a:r>
              <a:rPr lang="en-US" sz="5600" dirty="0"/>
              <a:t>	</a:t>
            </a:r>
            <a:r>
              <a:rPr lang="en-US" sz="5600" dirty="0" smtClean="0"/>
              <a:t>- untreated ischemia/</a:t>
            </a:r>
            <a:r>
              <a:rPr lang="en-US" sz="5600" dirty="0" err="1" smtClean="0"/>
              <a:t>arrythmias</a:t>
            </a:r>
            <a:r>
              <a:rPr lang="en-US" sz="5600" dirty="0" smtClean="0"/>
              <a:t> result heart not pumping effectively </a:t>
            </a:r>
          </a:p>
          <a:p>
            <a:pPr marL="114300" indent="0" fontAlgn="auto">
              <a:spcAft>
                <a:spcPts val="0"/>
              </a:spcAft>
              <a:buFont typeface="Arial" panose="020B0604020202020204" pitchFamily="34" charset="0"/>
              <a:buNone/>
              <a:defRPr/>
            </a:pPr>
            <a:r>
              <a:rPr lang="en-US" sz="5600" dirty="0"/>
              <a:t>	</a:t>
            </a:r>
            <a:r>
              <a:rPr lang="en-US" sz="5600" dirty="0" smtClean="0"/>
              <a:t>- results in decreased oxygen to heart, brains, stops breathing, brain damage or death.</a:t>
            </a:r>
          </a:p>
          <a:p>
            <a:pPr marL="114300" indent="0" fontAlgn="auto">
              <a:spcAft>
                <a:spcPts val="0"/>
              </a:spcAft>
              <a:buFont typeface="Arial" panose="020B0604020202020204" pitchFamily="34" charset="0"/>
              <a:buNone/>
              <a:defRPr/>
            </a:pPr>
            <a:r>
              <a:rPr lang="en-US" sz="5600" dirty="0" smtClean="0"/>
              <a:t>Nurse Smith</a:t>
            </a:r>
          </a:p>
          <a:p>
            <a:pPr marL="114300" indent="0" fontAlgn="auto">
              <a:spcAft>
                <a:spcPts val="0"/>
              </a:spcAft>
              <a:buFont typeface="Arial" panose="020B0604020202020204" pitchFamily="34" charset="0"/>
              <a:buNone/>
              <a:defRPr/>
            </a:pPr>
            <a:r>
              <a:rPr lang="en-US" sz="5600" dirty="0"/>
              <a:t>	</a:t>
            </a:r>
            <a:r>
              <a:rPr lang="en-US" sz="5600" dirty="0" smtClean="0"/>
              <a:t>you failed to properly set alarms, respond to alarm</a:t>
            </a:r>
          </a:p>
          <a:p>
            <a:pPr marL="114300" indent="0" fontAlgn="auto">
              <a:spcAft>
                <a:spcPts val="0"/>
              </a:spcAft>
              <a:buFont typeface="Arial" panose="020B0604020202020204" pitchFamily="34" charset="0"/>
              <a:buNone/>
              <a:defRPr/>
            </a:pPr>
            <a:r>
              <a:rPr lang="en-US" sz="5600" dirty="0"/>
              <a:t>	</a:t>
            </a:r>
            <a:r>
              <a:rPr lang="en-US" sz="5600" dirty="0" smtClean="0"/>
              <a:t>unable to read tracing</a:t>
            </a:r>
          </a:p>
          <a:p>
            <a:pPr marL="114300" indent="0" fontAlgn="auto">
              <a:spcAft>
                <a:spcPts val="0"/>
              </a:spcAft>
              <a:buFont typeface="Arial" panose="020B0604020202020204" pitchFamily="34" charset="0"/>
              <a:buNone/>
              <a:defRPr/>
            </a:pPr>
            <a:r>
              <a:rPr lang="en-US" sz="5600" dirty="0"/>
              <a:t>	</a:t>
            </a:r>
            <a:r>
              <a:rPr lang="en-US" sz="5600" dirty="0" smtClean="0"/>
              <a:t>didn’t inform other trained nurse</a:t>
            </a:r>
          </a:p>
          <a:p>
            <a:pPr marL="114300" indent="0" fontAlgn="auto">
              <a:spcAft>
                <a:spcPts val="0"/>
              </a:spcAft>
              <a:buFont typeface="Arial" panose="020B0604020202020204" pitchFamily="34" charset="0"/>
              <a:buNone/>
              <a:defRPr/>
            </a:pPr>
            <a:r>
              <a:rPr lang="en-US" sz="5600" dirty="0"/>
              <a:t>	</a:t>
            </a:r>
            <a:r>
              <a:rPr lang="en-US" sz="5600" dirty="0" smtClean="0"/>
              <a:t>as a result, decreased oxygen/circulation to heart, develop fatal </a:t>
            </a:r>
            <a:r>
              <a:rPr lang="en-US" sz="5600" dirty="0" err="1" smtClean="0"/>
              <a:t>arrthymia</a:t>
            </a:r>
            <a:r>
              <a:rPr lang="en-US" sz="5600" dirty="0" smtClean="0"/>
              <a:t>, cannot be </a:t>
            </a:r>
          </a:p>
          <a:p>
            <a:pPr marL="114300" indent="0" fontAlgn="auto">
              <a:spcAft>
                <a:spcPts val="0"/>
              </a:spcAft>
              <a:buFont typeface="Arial" panose="020B0604020202020204" pitchFamily="34" charset="0"/>
              <a:buNone/>
              <a:defRPr/>
            </a:pPr>
            <a:r>
              <a:rPr lang="en-US" sz="5600" dirty="0"/>
              <a:t>	</a:t>
            </a:r>
            <a:r>
              <a:rPr lang="en-US" sz="5600" dirty="0" smtClean="0"/>
              <a:t>resuscitated and dies.  </a:t>
            </a:r>
          </a:p>
          <a:p>
            <a:pPr marL="114300" indent="0" fontAlgn="auto">
              <a:spcAft>
                <a:spcPts val="0"/>
              </a:spcAft>
              <a:buFont typeface="Arial" panose="020B0604020202020204" pitchFamily="34" charset="0"/>
              <a:buNone/>
              <a:defRPr/>
            </a:pPr>
            <a:r>
              <a:rPr lang="en-US" sz="4000" dirty="0"/>
              <a:t>	</a:t>
            </a:r>
            <a:endParaRPr lang="en-US" sz="4000" dirty="0" smtClean="0"/>
          </a:p>
          <a:p>
            <a:pPr marL="114300" indent="0" fontAlgn="auto">
              <a:spcAft>
                <a:spcPts val="0"/>
              </a:spcAft>
              <a:buFont typeface="Arial" panose="020B0604020202020204" pitchFamily="34" charset="0"/>
              <a:buNone/>
              <a:defRPr/>
            </a:pPr>
            <a:r>
              <a:rPr lang="en-US" dirty="0"/>
              <a:t>	</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E3532DB5-AA6C-4D13-91A6-25489881FAE5}"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Summation</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en-US" dirty="0" smtClean="0"/>
              <a:t>If you write your summation in outline during preparation for trial then you have a road map for where you want to go.</a:t>
            </a:r>
          </a:p>
          <a:p>
            <a:pPr fontAlgn="auto">
              <a:spcAft>
                <a:spcPts val="0"/>
              </a:spcAft>
              <a:buFont typeface="Arial" panose="020B0604020202020204" pitchFamily="34" charset="0"/>
              <a:buChar char="•"/>
              <a:defRPr/>
            </a:pPr>
            <a:r>
              <a:rPr lang="en-US" dirty="0" smtClean="0"/>
              <a:t>Just like essays at the beginning of preparing for the Bar exam – you don’t have to do it perfectly just an outline.</a:t>
            </a:r>
          </a:p>
          <a:p>
            <a:pPr fontAlgn="auto">
              <a:spcAft>
                <a:spcPts val="0"/>
              </a:spcAft>
              <a:buFont typeface="Arial" panose="020B0604020202020204" pitchFamily="34" charset="0"/>
              <a:buChar char="•"/>
              <a:defRPr/>
            </a:pPr>
            <a:r>
              <a:rPr lang="en-US" dirty="0" smtClean="0"/>
              <a:t>“Talk to you now about what the evidence has shown in this case.”</a:t>
            </a:r>
          </a:p>
          <a:p>
            <a:pPr fontAlgn="auto">
              <a:spcAft>
                <a:spcPts val="0"/>
              </a:spcAft>
              <a:buFont typeface="Arial" panose="020B0604020202020204" pitchFamily="34" charset="0"/>
              <a:buChar char="•"/>
              <a:defRPr/>
            </a:pPr>
            <a:r>
              <a:rPr lang="en-US" dirty="0" smtClean="0"/>
              <a:t>Ms. Smith, pleasant woman, put in a  bad situation by HSP, not properly trained, did not understand alarm system, could not read ECG tracings, didn’t have knowledge of S &amp; S of UA, MI, cardiac ischemia.  Failed to respond appropriately.  Loss of hours resulting in </a:t>
            </a:r>
            <a:r>
              <a:rPr lang="en-US" dirty="0" err="1" smtClean="0"/>
              <a:t>dev’p</a:t>
            </a:r>
            <a:r>
              <a:rPr lang="en-US" dirty="0" smtClean="0"/>
              <a:t> of arrhythmia causing increased hypoxia/ischemia, inability to resuscitate, death.</a:t>
            </a:r>
          </a:p>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4155F8AA-DDF3-4946-AB9C-0AF0BFB29738}"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Electronic Medical Records – EMR/EHR</a:t>
            </a:r>
          </a:p>
        </p:txBody>
      </p:sp>
      <p:sp>
        <p:nvSpPr>
          <p:cNvPr id="36866" name="Content Placeholder 2"/>
          <p:cNvSpPr>
            <a:spLocks noGrp="1"/>
          </p:cNvSpPr>
          <p:nvPr>
            <p:ph idx="1"/>
          </p:nvPr>
        </p:nvSpPr>
        <p:spPr/>
        <p:txBody>
          <a:bodyPr/>
          <a:lstStyle/>
          <a:p>
            <a:r>
              <a:rPr lang="en-US" smtClean="0"/>
              <a:t>The Health Insurance Portability and Accountability Act of 1996 (“HIPAA”) sets out a comprehensive set of rules, safeguards, and definitions that are, effectively, applicable to most health care providers that use computers and electronic storage devices to store or transmit patient medical records. With the HITECH Act’s incentives to use electronic health records, more and more providers will do so.</a:t>
            </a:r>
          </a:p>
        </p:txBody>
      </p:sp>
      <p:sp>
        <p:nvSpPr>
          <p:cNvPr id="4" name="Slide Number Placeholder 3"/>
          <p:cNvSpPr>
            <a:spLocks noGrp="1"/>
          </p:cNvSpPr>
          <p:nvPr>
            <p:ph type="sldNum" sz="quarter" idx="12"/>
          </p:nvPr>
        </p:nvSpPr>
        <p:spPr/>
        <p:txBody>
          <a:bodyPr/>
          <a:lstStyle/>
          <a:p>
            <a:pPr>
              <a:defRPr/>
            </a:pPr>
            <a:fld id="{A8F48DE1-169D-44AD-8A4B-2382BBABE605}"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EMR </a:t>
            </a:r>
          </a:p>
        </p:txBody>
      </p:sp>
      <p:sp>
        <p:nvSpPr>
          <p:cNvPr id="37890" name="Content Placeholder 2"/>
          <p:cNvSpPr>
            <a:spLocks noGrp="1"/>
          </p:cNvSpPr>
          <p:nvPr>
            <p:ph idx="1"/>
          </p:nvPr>
        </p:nvSpPr>
        <p:spPr/>
        <p:txBody>
          <a:bodyPr/>
          <a:lstStyle/>
          <a:p>
            <a:r>
              <a:rPr lang="en-US" smtClean="0"/>
              <a:t>Under HIPAA, Protected Health Information(“PHI’) is “individually identifiable health information” that is:</a:t>
            </a:r>
          </a:p>
          <a:p>
            <a:r>
              <a:rPr lang="en-US" smtClean="0"/>
              <a:t>i.    Transmitted by electronic media;</a:t>
            </a:r>
          </a:p>
          <a:p>
            <a:r>
              <a:rPr lang="en-US" smtClean="0"/>
              <a:t>ii.   Maintained in electronic media; or</a:t>
            </a:r>
          </a:p>
          <a:p>
            <a:r>
              <a:rPr lang="en-US" smtClean="0"/>
              <a:t>iii.  Transmitted or maintained in any other form or medium.</a:t>
            </a:r>
          </a:p>
          <a:p>
            <a:endParaRPr lang="en-US" smtClean="0"/>
          </a:p>
        </p:txBody>
      </p:sp>
      <p:sp>
        <p:nvSpPr>
          <p:cNvPr id="4" name="Slide Number Placeholder 3"/>
          <p:cNvSpPr>
            <a:spLocks noGrp="1"/>
          </p:cNvSpPr>
          <p:nvPr>
            <p:ph type="sldNum" sz="quarter" idx="12"/>
          </p:nvPr>
        </p:nvSpPr>
        <p:spPr/>
        <p:txBody>
          <a:bodyPr/>
          <a:lstStyle/>
          <a:p>
            <a:pPr>
              <a:defRPr/>
            </a:pPr>
            <a:fld id="{BFFBBBBB-3C4A-41A5-A105-9233C6FAA6A6}" type="slidenum">
              <a:rPr lang="en-US"/>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b="1" smtClean="0"/>
              <a:t>PHI AS ELECTRONICALLY STORED INFORMATION</a:t>
            </a:r>
            <a:endParaRPr lang="en-US" smtClean="0"/>
          </a:p>
        </p:txBody>
      </p:sp>
      <p:sp>
        <p:nvSpPr>
          <p:cNvPr id="3" name="Content Placeholder 2"/>
          <p:cNvSpPr>
            <a:spLocks noGrp="1"/>
          </p:cNvSpPr>
          <p:nvPr>
            <p:ph idx="1"/>
          </p:nvPr>
        </p:nvSpPr>
        <p:spPr/>
        <p:txBody>
          <a:bodyPr rtlCol="0">
            <a:normAutofit fontScale="77500" lnSpcReduction="20000"/>
          </a:bodyPr>
          <a:lstStyle/>
          <a:p>
            <a:pPr>
              <a:spcAft>
                <a:spcPts val="0"/>
              </a:spcAft>
              <a:buFont typeface="Arial" panose="020B0604020202020204" pitchFamily="34" charset="0"/>
              <a:buChar char="•"/>
              <a:defRPr/>
            </a:pPr>
            <a:r>
              <a:rPr lang="en-US" dirty="0"/>
              <a:t>To understand where and how EMR systems “transmit” and “maintain” PHI, it is helpful to use the terminology of computer experts. From their viewpoint, HIPAA’s PHI is Electronically Stored Information (“ESI”).</a:t>
            </a:r>
          </a:p>
          <a:p>
            <a:pPr>
              <a:spcAft>
                <a:spcPts val="0"/>
              </a:spcAft>
              <a:buFont typeface="Arial" panose="020B0604020202020204" pitchFamily="34" charset="0"/>
              <a:buChar char="•"/>
              <a:defRPr/>
            </a:pPr>
            <a:r>
              <a:rPr lang="en-US" dirty="0"/>
              <a:t>ESI is </a:t>
            </a:r>
            <a:r>
              <a:rPr lang="en-US" dirty="0" smtClean="0"/>
              <a:t>data </a:t>
            </a:r>
            <a:r>
              <a:rPr lang="en-US" dirty="0"/>
              <a:t>stored, processed, retrieved or transferred by “Electronic Storage Devices</a:t>
            </a:r>
            <a:r>
              <a:rPr lang="en-US" dirty="0" smtClean="0"/>
              <a:t>.”</a:t>
            </a:r>
            <a:r>
              <a:rPr lang="en-US" dirty="0"/>
              <a:t> Electronic Storage Devices – a subclass of Electronic Media – are commonly known as diskettes, Flash Drives and CD/DVD Disk media.  Both Electronic Storage Devices and Electronic Media are capable of containing ESI (thus PHI).</a:t>
            </a:r>
          </a:p>
          <a:p>
            <a:pPr>
              <a:spcAft>
                <a:spcPts val="0"/>
              </a:spcAft>
              <a:buFont typeface="Arial" panose="020B0604020202020204" pitchFamily="34" charset="0"/>
              <a:buChar char="•"/>
              <a:defRPr/>
            </a:pPr>
            <a:r>
              <a:rPr lang="en-US" dirty="0"/>
              <a:t>Electronic Storage Devices capable of storing ESI can be classified into two main categories – Non-Volatile Electronic Storage Devices and Volatile Electronic Storage Devices.</a:t>
            </a:r>
          </a:p>
          <a:p>
            <a:pPr>
              <a:spcAft>
                <a:spcPts val="0"/>
              </a:spcAft>
              <a:buFont typeface="Arial" panose="020B0604020202020204" pitchFamily="34" charset="0"/>
              <a:buChar char="•"/>
              <a:defRPr/>
            </a:pPr>
            <a:r>
              <a:rPr lang="en-US" dirty="0"/>
              <a:t>Non-Volatile Electronic Storage Devices store data on a more or less permanent basis, but can often be deleted or destroyed.  These can be grouped into several categories – Primary Storage Devices, Secondary Storage Devices, Offline Backup/Archival, and “In the Cloud.” </a:t>
            </a:r>
          </a:p>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4AC8E0C7-0110-4481-88E2-BA2B97EE33B4}"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Non-Volatile Storage Devices</a:t>
            </a:r>
          </a:p>
        </p:txBody>
      </p:sp>
      <p:sp>
        <p:nvSpPr>
          <p:cNvPr id="3" name="Content Placeholder 2"/>
          <p:cNvSpPr>
            <a:spLocks noGrp="1"/>
          </p:cNvSpPr>
          <p:nvPr>
            <p:ph idx="1"/>
          </p:nvPr>
        </p:nvSpPr>
        <p:spPr>
          <a:xfrm>
            <a:off x="644525" y="2133600"/>
            <a:ext cx="9613900" cy="3598863"/>
          </a:xfrm>
        </p:spPr>
        <p:txBody>
          <a:bodyPr rtlCol="0">
            <a:normAutofit fontScale="25000" lnSpcReduction="20000"/>
          </a:bodyPr>
          <a:lstStyle/>
          <a:p>
            <a:pPr>
              <a:spcAft>
                <a:spcPts val="0"/>
              </a:spcAft>
              <a:buFont typeface="Arial" panose="020B0604020202020204" pitchFamily="34" charset="0"/>
              <a:buChar char="•"/>
              <a:defRPr/>
            </a:pPr>
            <a:r>
              <a:rPr lang="en-US" sz="3600" dirty="0"/>
              <a:t>Non-Volatile Electronic Storage Devices store data on a more or less permanent basis, but can often be deleted or destroyed.  These can be grouped into several categories – Primary Storage Devices, Secondary Storage Devices, Offline Backup/Archival, and “In the Cloud.”  Examples of each are:</a:t>
            </a:r>
          </a:p>
          <a:p>
            <a:pPr>
              <a:spcAft>
                <a:spcPts val="0"/>
              </a:spcAft>
              <a:buFont typeface="Arial" panose="020B0604020202020204" pitchFamily="34" charset="0"/>
              <a:buChar char="•"/>
              <a:defRPr/>
            </a:pPr>
            <a:r>
              <a:rPr lang="en-US" sz="3600" dirty="0"/>
              <a:t>Primary Storage Devices</a:t>
            </a:r>
          </a:p>
          <a:p>
            <a:pPr>
              <a:spcAft>
                <a:spcPts val="0"/>
              </a:spcAft>
              <a:buFont typeface="Arial" panose="020B0604020202020204" pitchFamily="34" charset="0"/>
              <a:buChar char="•"/>
              <a:defRPr/>
            </a:pPr>
            <a:r>
              <a:rPr lang="en-US" sz="3600" dirty="0"/>
              <a:t>(1)   Hard Disk Drives</a:t>
            </a:r>
          </a:p>
          <a:p>
            <a:pPr>
              <a:spcAft>
                <a:spcPts val="0"/>
              </a:spcAft>
              <a:buFont typeface="Arial" panose="020B0604020202020204" pitchFamily="34" charset="0"/>
              <a:buChar char="•"/>
              <a:defRPr/>
            </a:pPr>
            <a:r>
              <a:rPr lang="en-US" sz="3600" dirty="0"/>
              <a:t>(2)   Disk Media</a:t>
            </a:r>
          </a:p>
          <a:p>
            <a:pPr>
              <a:spcAft>
                <a:spcPts val="0"/>
              </a:spcAft>
              <a:buFont typeface="Arial" panose="020B0604020202020204" pitchFamily="34" charset="0"/>
              <a:buChar char="•"/>
              <a:defRPr/>
            </a:pPr>
            <a:r>
              <a:rPr lang="en-US" sz="3600" dirty="0"/>
              <a:t>(3)   ROM / PROM / EPROM</a:t>
            </a:r>
          </a:p>
          <a:p>
            <a:pPr>
              <a:spcAft>
                <a:spcPts val="0"/>
              </a:spcAft>
              <a:buFont typeface="Arial" panose="020B0604020202020204" pitchFamily="34" charset="0"/>
              <a:buChar char="•"/>
              <a:defRPr/>
            </a:pPr>
            <a:r>
              <a:rPr lang="en-US" sz="3600" dirty="0"/>
              <a:t>(4)   Solid State Drives (Flash Storage)</a:t>
            </a:r>
          </a:p>
          <a:p>
            <a:pPr>
              <a:spcAft>
                <a:spcPts val="0"/>
              </a:spcAft>
              <a:buFont typeface="Arial" panose="020B0604020202020204" pitchFamily="34" charset="0"/>
              <a:buChar char="•"/>
              <a:defRPr/>
            </a:pPr>
            <a:r>
              <a:rPr lang="en-US" sz="3600" dirty="0"/>
              <a:t>(5)   SIM Cards</a:t>
            </a:r>
          </a:p>
          <a:p>
            <a:pPr>
              <a:spcAft>
                <a:spcPts val="0"/>
              </a:spcAft>
              <a:buFont typeface="Arial" panose="020B0604020202020204" pitchFamily="34" charset="0"/>
              <a:buChar char="•"/>
              <a:defRPr/>
            </a:pPr>
            <a:r>
              <a:rPr lang="en-US" sz="3600" dirty="0"/>
              <a:t>(6)   Multi Media Cards (SD, SDHC, SDXC, SDIO, and Others)</a:t>
            </a:r>
          </a:p>
          <a:p>
            <a:pPr>
              <a:spcAft>
                <a:spcPts val="0"/>
              </a:spcAft>
              <a:buFont typeface="Arial" panose="020B0604020202020204" pitchFamily="34" charset="0"/>
              <a:buChar char="•"/>
              <a:defRPr/>
            </a:pPr>
            <a:r>
              <a:rPr lang="en-US" sz="3600" dirty="0"/>
              <a:t>(7)   Smart Cards, Chip Cards or Integrated Circuit Card</a:t>
            </a:r>
          </a:p>
          <a:p>
            <a:pPr>
              <a:spcAft>
                <a:spcPts val="0"/>
              </a:spcAft>
              <a:buFont typeface="Arial" panose="020B0604020202020204" pitchFamily="34" charset="0"/>
              <a:buChar char="•"/>
              <a:defRPr/>
            </a:pPr>
            <a:r>
              <a:rPr lang="en-US" sz="3600" dirty="0"/>
              <a:t>(8)   Paper Based Storage (Punch Cards, Bar Codes, </a:t>
            </a:r>
            <a:r>
              <a:rPr lang="en-US" sz="3600" dirty="0" err="1"/>
              <a:t>Scantron</a:t>
            </a:r>
            <a:r>
              <a:rPr lang="en-US" sz="3600" dirty="0"/>
              <a:t>)</a:t>
            </a:r>
          </a:p>
          <a:p>
            <a:pPr>
              <a:spcAft>
                <a:spcPts val="0"/>
              </a:spcAft>
              <a:buFont typeface="Arial" panose="020B0604020202020204" pitchFamily="34" charset="0"/>
              <a:buChar char="•"/>
              <a:defRPr/>
            </a:pPr>
            <a:r>
              <a:rPr lang="en-US" sz="3600" dirty="0"/>
              <a:t>Secondary Storage Devices</a:t>
            </a:r>
          </a:p>
          <a:p>
            <a:pPr>
              <a:spcAft>
                <a:spcPts val="0"/>
              </a:spcAft>
              <a:buFont typeface="Arial" panose="020B0604020202020204" pitchFamily="34" charset="0"/>
              <a:buChar char="•"/>
              <a:defRPr/>
            </a:pPr>
            <a:r>
              <a:rPr lang="en-US" sz="3600" dirty="0"/>
              <a:t>(1)   USB Thumb Drives / Flash Drives</a:t>
            </a:r>
          </a:p>
          <a:p>
            <a:pPr>
              <a:spcAft>
                <a:spcPts val="0"/>
              </a:spcAft>
              <a:buFont typeface="Arial" panose="020B0604020202020204" pitchFamily="34" charset="0"/>
              <a:buChar char="•"/>
              <a:defRPr/>
            </a:pPr>
            <a:r>
              <a:rPr lang="en-US" sz="3600" dirty="0"/>
              <a:t>(2)   External Hard Disk Drives</a:t>
            </a:r>
          </a:p>
          <a:p>
            <a:pPr>
              <a:spcAft>
                <a:spcPts val="0"/>
              </a:spcAft>
              <a:buFont typeface="Arial" panose="020B0604020202020204" pitchFamily="34" charset="0"/>
              <a:buChar char="•"/>
              <a:defRPr/>
            </a:pPr>
            <a:r>
              <a:rPr lang="en-US" sz="3600" dirty="0"/>
              <a:t>(3)   Disk Media (Floppy Disk, CD, DVD, Blue Ray)</a:t>
            </a:r>
          </a:p>
          <a:p>
            <a:pPr>
              <a:spcAft>
                <a:spcPts val="0"/>
              </a:spcAft>
              <a:buFont typeface="Arial" panose="020B0604020202020204" pitchFamily="34" charset="0"/>
              <a:buChar char="•"/>
              <a:defRPr/>
            </a:pPr>
            <a:r>
              <a:rPr lang="en-US" sz="3600" dirty="0"/>
              <a:t>(4)   Radio-Frequency Identification (RFID) Tags</a:t>
            </a:r>
          </a:p>
          <a:p>
            <a:pPr>
              <a:spcAft>
                <a:spcPts val="0"/>
              </a:spcAft>
              <a:buFont typeface="Arial" panose="020B0604020202020204" pitchFamily="34" charset="0"/>
              <a:buChar char="•"/>
              <a:defRPr/>
            </a:pPr>
            <a:r>
              <a:rPr lang="en-US" sz="3600" dirty="0"/>
              <a:t>Offline Backup / Archival</a:t>
            </a:r>
          </a:p>
          <a:p>
            <a:pPr>
              <a:spcAft>
                <a:spcPts val="0"/>
              </a:spcAft>
              <a:buFont typeface="Arial" panose="020B0604020202020204" pitchFamily="34" charset="0"/>
              <a:buChar char="•"/>
              <a:defRPr/>
            </a:pPr>
            <a:r>
              <a:rPr lang="en-US" sz="3600" dirty="0"/>
              <a:t>(1)   Magnetic Tape</a:t>
            </a:r>
          </a:p>
          <a:p>
            <a:pPr>
              <a:spcAft>
                <a:spcPts val="0"/>
              </a:spcAft>
              <a:buFont typeface="Arial" panose="020B0604020202020204" pitchFamily="34" charset="0"/>
              <a:buChar char="•"/>
              <a:defRPr/>
            </a:pPr>
            <a:r>
              <a:rPr lang="en-US" sz="3600" dirty="0"/>
              <a:t>(2)   Disk Media (Floppy / CD / DVD / Blue Ray)</a:t>
            </a:r>
          </a:p>
          <a:p>
            <a:pPr>
              <a:spcAft>
                <a:spcPts val="0"/>
              </a:spcAft>
              <a:buFont typeface="Arial" panose="020B0604020202020204" pitchFamily="34" charset="0"/>
              <a:buChar char="•"/>
              <a:defRPr/>
            </a:pPr>
            <a:r>
              <a:rPr lang="en-US" sz="3600" dirty="0"/>
              <a:t>(3)   Bar Code Paper Records</a:t>
            </a:r>
          </a:p>
          <a:p>
            <a:pPr>
              <a:spcAft>
                <a:spcPts val="0"/>
              </a:spcAft>
              <a:buFont typeface="Arial" panose="020B0604020202020204" pitchFamily="34" charset="0"/>
              <a:buChar char="•"/>
              <a:defRPr/>
            </a:pPr>
            <a:r>
              <a:rPr lang="en-US" sz="3600" dirty="0"/>
              <a:t>(4)   CD / DVD Disk Media</a:t>
            </a:r>
          </a:p>
          <a:p>
            <a:pPr marL="0" indent="0">
              <a:spcAft>
                <a:spcPts val="0"/>
              </a:spcAft>
              <a:buFont typeface="Arial" panose="020B0604020202020204" pitchFamily="34" charset="0"/>
              <a:buNone/>
              <a:defRPr/>
            </a:pPr>
            <a:endParaRPr lang="en-US" sz="3600" dirty="0"/>
          </a:p>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2C4437FD-2663-46A7-AD9C-18BCE783532C}"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Volatile Storage of EMR</a:t>
            </a:r>
          </a:p>
        </p:txBody>
      </p:sp>
      <p:sp>
        <p:nvSpPr>
          <p:cNvPr id="3" name="Content Placeholder 2"/>
          <p:cNvSpPr>
            <a:spLocks noGrp="1"/>
          </p:cNvSpPr>
          <p:nvPr>
            <p:ph idx="1"/>
          </p:nvPr>
        </p:nvSpPr>
        <p:spPr/>
        <p:txBody>
          <a:bodyPr rtlCol="0">
            <a:normAutofit fontScale="77500" lnSpcReduction="20000"/>
          </a:bodyPr>
          <a:lstStyle/>
          <a:p>
            <a:pPr>
              <a:spcAft>
                <a:spcPts val="0"/>
              </a:spcAft>
              <a:buFont typeface="Arial" panose="020B0604020202020204" pitchFamily="34" charset="0"/>
              <a:buChar char="•"/>
              <a:defRPr/>
            </a:pPr>
            <a:r>
              <a:rPr lang="en-US" dirty="0"/>
              <a:t>In the Cloud (Utilizes all types of </a:t>
            </a:r>
            <a:r>
              <a:rPr lang="en-US" dirty="0" smtClean="0"/>
              <a:t>Storage).</a:t>
            </a:r>
            <a:endParaRPr lang="en-US" dirty="0"/>
          </a:p>
          <a:p>
            <a:pPr>
              <a:spcAft>
                <a:spcPts val="0"/>
              </a:spcAft>
              <a:buFont typeface="Arial" panose="020B0604020202020204" pitchFamily="34" charset="0"/>
              <a:buChar char="•"/>
              <a:defRPr/>
            </a:pPr>
            <a:r>
              <a:rPr lang="en-US" dirty="0" smtClean="0"/>
              <a:t>Volatile</a:t>
            </a:r>
            <a:r>
              <a:rPr lang="en-US" dirty="0"/>
              <a:t> Electronic Storage Devices retain a good deal of ESI for a </a:t>
            </a:r>
            <a:r>
              <a:rPr lang="en-US" dirty="0" smtClean="0"/>
              <a:t>discrete period </a:t>
            </a:r>
            <a:r>
              <a:rPr lang="en-US" dirty="0"/>
              <a:t>of time, e.g. until such time that the Volatile source loses power.  The RAM in a computer is an example of Volatile Electronic Storage Devices.</a:t>
            </a:r>
          </a:p>
          <a:p>
            <a:pPr>
              <a:spcAft>
                <a:spcPts val="0"/>
              </a:spcAft>
              <a:buFont typeface="Arial" panose="020B0604020202020204" pitchFamily="34" charset="0"/>
              <a:buChar char="•"/>
              <a:defRPr/>
            </a:pPr>
            <a:r>
              <a:rPr lang="en-US" dirty="0"/>
              <a:t>ESI  may be transmitted between Electronic Storage Device sources via the internet, extranets, infrared, radio, Wi-Fi, Satellite, Cable, Broadband, cellular, leased lines, barcode, dial-up telephone lines, private networks, connected external devices, and devices that are physically moved from one location to another using magnetic tape, disc, or compact disc </a:t>
            </a:r>
            <a:r>
              <a:rPr lang="en-US" dirty="0" smtClean="0"/>
              <a:t>media.</a:t>
            </a:r>
            <a:endParaRPr lang="en-US" dirty="0"/>
          </a:p>
          <a:p>
            <a:pPr>
              <a:spcAft>
                <a:spcPts val="0"/>
              </a:spcAft>
              <a:buFont typeface="Arial" panose="020B0604020202020204" pitchFamily="34" charset="0"/>
              <a:buChar char="•"/>
              <a:defRPr/>
            </a:pPr>
            <a:r>
              <a:rPr lang="en-US" dirty="0"/>
              <a:t>A patient’s PHI maintained in any of these Electronic Storage Devices  or transmitted by any of these means of electronic </a:t>
            </a:r>
            <a:r>
              <a:rPr lang="en-US" dirty="0" err="1"/>
              <a:t>tranmission</a:t>
            </a:r>
            <a:r>
              <a:rPr lang="en-US" dirty="0"/>
              <a:t> are potential sources of discoverable information. Smart phones and PDAs are increasingly used in association with electronic health data. Industry sources estimate that </a:t>
            </a:r>
            <a:r>
              <a:rPr lang="en-US" dirty="0" smtClean="0"/>
              <a:t>in </a:t>
            </a:r>
            <a:r>
              <a:rPr lang="en-US" dirty="0"/>
              <a:t>2010, more that 50 percent of physicians were using smartphones or PDAs on a regular basis in clinical decision </a:t>
            </a:r>
            <a:r>
              <a:rPr lang="en-US" dirty="0" smtClean="0"/>
              <a:t>making.</a:t>
            </a:r>
            <a:endParaRPr lang="en-US" dirty="0"/>
          </a:p>
        </p:txBody>
      </p:sp>
      <p:sp>
        <p:nvSpPr>
          <p:cNvPr id="4" name="Slide Number Placeholder 3"/>
          <p:cNvSpPr>
            <a:spLocks noGrp="1"/>
          </p:cNvSpPr>
          <p:nvPr>
            <p:ph type="sldNum" sz="quarter" idx="12"/>
          </p:nvPr>
        </p:nvSpPr>
        <p:spPr/>
        <p:txBody>
          <a:bodyPr/>
          <a:lstStyle/>
          <a:p>
            <a:pPr>
              <a:defRPr/>
            </a:pPr>
            <a:fld id="{E6C572E1-4669-468A-90BE-1BF20930FA50}" type="slidenum">
              <a:rPr lang="en-US"/>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Metadata – Data About Data</a:t>
            </a:r>
          </a:p>
        </p:txBody>
      </p:sp>
      <p:sp>
        <p:nvSpPr>
          <p:cNvPr id="3" name="Content Placeholder 2"/>
          <p:cNvSpPr>
            <a:spLocks noGrp="1"/>
          </p:cNvSpPr>
          <p:nvPr>
            <p:ph idx="1"/>
          </p:nvPr>
        </p:nvSpPr>
        <p:spPr/>
        <p:txBody>
          <a:bodyPr rtlCol="0">
            <a:normAutofit fontScale="47500" lnSpcReduction="20000"/>
          </a:bodyPr>
          <a:lstStyle/>
          <a:p>
            <a:pPr>
              <a:spcAft>
                <a:spcPts val="0"/>
              </a:spcAft>
              <a:buFont typeface="Arial" panose="020B0604020202020204" pitchFamily="34" charset="0"/>
              <a:buChar char="•"/>
              <a:defRPr/>
            </a:pPr>
            <a:r>
              <a:rPr lang="en-US" dirty="0"/>
              <a:t>In order to implement the Privacy and Security Rules, HIPAA requires covered entities to use “audit controls,” such as “hardware, software, and/or procedural mechanisms that record and examine activity in information systems that contain or use electronic protected health </a:t>
            </a:r>
            <a:r>
              <a:rPr lang="en-US" dirty="0" smtClean="0"/>
              <a:t>information”</a:t>
            </a:r>
            <a:r>
              <a:rPr lang="en-US" dirty="0"/>
              <a:t> and to “</a:t>
            </a:r>
            <a:r>
              <a:rPr lang="en-US" dirty="0" smtClean="0"/>
              <a:t>implement </a:t>
            </a:r>
            <a:r>
              <a:rPr lang="en-US" dirty="0"/>
              <a:t>procedures to regularly review records of information system activity, such as audit logs, access reports and security tracking reports</a:t>
            </a:r>
            <a:r>
              <a:rPr lang="en-US" dirty="0" smtClean="0"/>
              <a:t>.”</a:t>
            </a:r>
            <a:r>
              <a:rPr lang="en-US" dirty="0"/>
              <a:t> The Metadata generated by these audit control systems, about the access and use of a patient’s records and the use and operation of the computer device maintaining or transmitting the records, is typically not part of the formal medical record. But it can often be a gold-mine of important information that would not otherwise be obtainable in </a:t>
            </a:r>
            <a:r>
              <a:rPr lang="en-US" dirty="0" smtClean="0"/>
              <a:t>discovery.</a:t>
            </a:r>
            <a:endParaRPr lang="en-US" dirty="0"/>
          </a:p>
          <a:p>
            <a:pPr>
              <a:spcAft>
                <a:spcPts val="0"/>
              </a:spcAft>
              <a:buFont typeface="Arial" panose="020B0604020202020204" pitchFamily="34" charset="0"/>
              <a:buChar char="•"/>
              <a:defRPr/>
            </a:pPr>
            <a:r>
              <a:rPr lang="en-US" dirty="0"/>
              <a:t>For example, Metadata in the form of an audit log or audit trail may be helpful with faulty or incomplete memories. An audit trail is a record of who, when, where, how and sometimes why a person used a computer program or </a:t>
            </a:r>
            <a:r>
              <a:rPr lang="en-US" dirty="0" err="1"/>
              <a:t>acessed</a:t>
            </a:r>
            <a:r>
              <a:rPr lang="en-US" dirty="0"/>
              <a:t> a patient’s medical record. Typically, the identity of the user who accesses the patient’s record, the time of access, the terminal or device used for access, the action taken by the user (i.e., viewing the record, changing the record), and the substance of anything added to the record and any changes or corrections made by the user are recorded in the Metadata which can be reproduced in the form of an audit trail or log. In a case known to the authors, a hospital audit trail produced during discovery, showing the “terminal identifier” for an EMR entry (the unique number assigned to each computer terminal in the EMR system) resulted in a nurse changing her testimony when it disclosed she was using a computer terminal in another part of the </a:t>
            </a:r>
            <a:r>
              <a:rPr lang="en-US" dirty="0" err="1"/>
              <a:t>hopsital</a:t>
            </a:r>
            <a:r>
              <a:rPr lang="en-US" dirty="0"/>
              <a:t>, and was not with the patient, as she had testified.</a:t>
            </a:r>
          </a:p>
          <a:p>
            <a:pPr>
              <a:spcAft>
                <a:spcPts val="0"/>
              </a:spcAft>
              <a:buFont typeface="Arial" panose="020B0604020202020204" pitchFamily="34" charset="0"/>
              <a:buChar char="•"/>
              <a:defRPr/>
            </a:pPr>
            <a:r>
              <a:rPr lang="en-US" dirty="0"/>
              <a:t>Metadata, such as in an audit trail, is captured automatically by the EMR system. As a result, the audit trail should correspond, entry by entry, to the patient’s medical chart or record. If an entry in the audit trail shows data was added, changed or deleted, a corresponding entry should appear in the patient’s chart, and vice versa.</a:t>
            </a:r>
          </a:p>
          <a:p>
            <a:pPr>
              <a:spcAft>
                <a:spcPts val="0"/>
              </a:spcAft>
              <a:buFont typeface="Arial" panose="020B0604020202020204" pitchFamily="34" charset="0"/>
              <a:buChar char="•"/>
              <a:defRPr/>
            </a:pPr>
            <a:r>
              <a:rPr lang="en-US" dirty="0"/>
              <a:t>Metadata found in a forensic image of a medical record may be more helpful. A “forensic image” is not simply a copy of the electronic record; it is a bit-for-bit copy of all sectors of the media involved and must be done </a:t>
            </a:r>
            <a:r>
              <a:rPr lang="en-US" dirty="0" smtClean="0"/>
              <a:t>properly.  Example: </a:t>
            </a:r>
            <a:r>
              <a:rPr lang="en-US" dirty="0"/>
              <a:t>Metadata on a video disk of a surgical procedure  produced during discovery showed that the several of the video clip files in the series of video files that were generated during the procedure were deleted, with the remaining video clips renumbered in an apparent attempt to conceal what transpired during the missing video clips. </a:t>
            </a:r>
          </a:p>
        </p:txBody>
      </p:sp>
      <p:sp>
        <p:nvSpPr>
          <p:cNvPr id="4" name="Slide Number Placeholder 3"/>
          <p:cNvSpPr>
            <a:spLocks noGrp="1"/>
          </p:cNvSpPr>
          <p:nvPr>
            <p:ph type="sldNum" sz="quarter" idx="12"/>
          </p:nvPr>
        </p:nvSpPr>
        <p:spPr/>
        <p:txBody>
          <a:bodyPr/>
          <a:lstStyle/>
          <a:p>
            <a:pPr>
              <a:defRPr/>
            </a:pPr>
            <a:fld id="{C9F951D3-75C3-4B5D-A44E-906406135431}"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Admissibility of Metadata</a:t>
            </a:r>
          </a:p>
        </p:txBody>
      </p:sp>
      <p:sp>
        <p:nvSpPr>
          <p:cNvPr id="3" name="Content Placeholder 2"/>
          <p:cNvSpPr>
            <a:spLocks noGrp="1"/>
          </p:cNvSpPr>
          <p:nvPr>
            <p:ph idx="1"/>
          </p:nvPr>
        </p:nvSpPr>
        <p:spPr/>
        <p:txBody>
          <a:bodyPr rtlCol="0">
            <a:normAutofit fontScale="92500"/>
          </a:bodyPr>
          <a:lstStyle/>
          <a:p>
            <a:pPr>
              <a:spcAft>
                <a:spcPts val="0"/>
              </a:spcAft>
              <a:buFont typeface="Arial" panose="020B0604020202020204" pitchFamily="34" charset="0"/>
              <a:buChar char="•"/>
              <a:defRPr/>
            </a:pPr>
            <a:r>
              <a:rPr lang="en-US" dirty="0"/>
              <a:t>Recorded </a:t>
            </a:r>
            <a:r>
              <a:rPr lang="en-US" dirty="0" err="1"/>
              <a:t>Metatdata</a:t>
            </a:r>
            <a:r>
              <a:rPr lang="en-US" dirty="0"/>
              <a:t> in an EMR system is similar to images recorded on surveillance cameras, which are not hearsay.</a:t>
            </a:r>
            <a:r>
              <a:rPr lang="en-US" i="1" dirty="0"/>
              <a:t> People v. </a:t>
            </a:r>
            <a:r>
              <a:rPr lang="en-US" i="1" dirty="0" err="1"/>
              <a:t>Tharpe</a:t>
            </a:r>
            <a:r>
              <a:rPr lang="en-US" i="1" dirty="0"/>
              <a:t>-Williams</a:t>
            </a:r>
            <a:r>
              <a:rPr lang="en-US" dirty="0"/>
              <a:t>, 676 N.E.2d 717, 286 Ill.App.3d 605 (1997).  </a:t>
            </a:r>
            <a:endParaRPr lang="en-US" dirty="0" smtClean="0"/>
          </a:p>
          <a:p>
            <a:pPr>
              <a:spcAft>
                <a:spcPts val="0"/>
              </a:spcAft>
              <a:buFont typeface="Arial" panose="020B0604020202020204" pitchFamily="34" charset="0"/>
              <a:buChar char="•"/>
              <a:defRPr/>
            </a:pPr>
            <a:r>
              <a:rPr lang="en-US" dirty="0" smtClean="0"/>
              <a:t>Because </a:t>
            </a:r>
            <a:r>
              <a:rPr lang="en-US" dirty="0"/>
              <a:t>Metadata involves no human input in its creation, other than the actions taken by the user in creating or manipulating the file or record referenced by the Metadata, it is non-hearsay </a:t>
            </a:r>
            <a:r>
              <a:rPr lang="en-US" dirty="0" smtClean="0"/>
              <a:t>evidence.</a:t>
            </a:r>
          </a:p>
          <a:p>
            <a:pPr>
              <a:spcAft>
                <a:spcPts val="0"/>
              </a:spcAft>
              <a:buFont typeface="Arial" panose="020B0604020202020204" pitchFamily="34" charset="0"/>
              <a:buChar char="•"/>
              <a:defRPr/>
            </a:pPr>
            <a:r>
              <a:rPr lang="en-US" dirty="0" smtClean="0"/>
              <a:t>To </a:t>
            </a:r>
            <a:r>
              <a:rPr lang="en-US" dirty="0"/>
              <a:t>the extent that Metadata does include human input, </a:t>
            </a:r>
            <a:r>
              <a:rPr lang="en-US" dirty="0" smtClean="0"/>
              <a:t>utilize rules which provide </a:t>
            </a:r>
            <a:r>
              <a:rPr lang="en-US" dirty="0"/>
              <a:t>a hearsay exception for </a:t>
            </a:r>
            <a:r>
              <a:rPr lang="en-US" dirty="0" smtClean="0"/>
              <a:t>a </a:t>
            </a:r>
            <a:r>
              <a:rPr lang="en-US" dirty="0"/>
              <a:t>memorandum, report, record, or data compilation, in any form, of acts, events, conditions, </a:t>
            </a:r>
            <a:r>
              <a:rPr lang="en-US" dirty="0" smtClean="0"/>
              <a:t>opinions</a:t>
            </a:r>
            <a:r>
              <a:rPr lang="en-US" dirty="0"/>
              <a:t>, or </a:t>
            </a:r>
            <a:r>
              <a:rPr lang="en-US" dirty="0" smtClean="0"/>
              <a:t>diagnoses </a:t>
            </a:r>
            <a:r>
              <a:rPr lang="en-US" dirty="0"/>
              <a:t>kept as part of a regularly conducted business activity</a:t>
            </a:r>
            <a:r>
              <a:rPr lang="en-US" dirty="0" smtClean="0"/>
              <a:t>.</a:t>
            </a:r>
            <a:r>
              <a:rPr lang="en-US" dirty="0"/>
              <a:t> </a:t>
            </a:r>
          </a:p>
        </p:txBody>
      </p:sp>
      <p:sp>
        <p:nvSpPr>
          <p:cNvPr id="4" name="Slide Number Placeholder 3"/>
          <p:cNvSpPr>
            <a:spLocks noGrp="1"/>
          </p:cNvSpPr>
          <p:nvPr>
            <p:ph type="sldNum" sz="quarter" idx="12"/>
          </p:nvPr>
        </p:nvSpPr>
        <p:spPr/>
        <p:txBody>
          <a:bodyPr/>
          <a:lstStyle/>
          <a:p>
            <a:pPr>
              <a:defRPr/>
            </a:pPr>
            <a:fld id="{250E6688-D80B-4A85-938A-6A36C2E408FE}"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Why Be a Medical Malpractice Trial Attorney?</a:t>
            </a:r>
          </a:p>
        </p:txBody>
      </p:sp>
      <p:sp>
        <p:nvSpPr>
          <p:cNvPr id="44034" name="Content Placeholder 2"/>
          <p:cNvSpPr>
            <a:spLocks noGrp="1"/>
          </p:cNvSpPr>
          <p:nvPr>
            <p:ph idx="1"/>
          </p:nvPr>
        </p:nvSpPr>
        <p:spPr/>
        <p:txBody>
          <a:bodyPr/>
          <a:lstStyle/>
          <a:p>
            <a:r>
              <a:rPr lang="en-US" smtClean="0"/>
              <a:t>You can advocate for patients or providers.</a:t>
            </a:r>
          </a:p>
          <a:p>
            <a:r>
              <a:rPr lang="en-US" smtClean="0"/>
              <a:t>Natural extension for nurses to advocate for the rights of their patients or for the right to advocate for their profession and other allied professions.</a:t>
            </a:r>
          </a:p>
          <a:p>
            <a:r>
              <a:rPr lang="en-US" smtClean="0"/>
              <a:t>There is no  better feeling knowing that you have done something that the individual, patient or provider, could not do for themselves.</a:t>
            </a:r>
          </a:p>
          <a:p>
            <a:r>
              <a:rPr lang="en-US" smtClean="0"/>
              <a:t>It’s hard, but interesting and rewarding work.</a:t>
            </a:r>
          </a:p>
        </p:txBody>
      </p:sp>
      <p:sp>
        <p:nvSpPr>
          <p:cNvPr id="4" name="Slide Number Placeholder 3"/>
          <p:cNvSpPr>
            <a:spLocks noGrp="1"/>
          </p:cNvSpPr>
          <p:nvPr>
            <p:ph type="sldNum" sz="quarter" idx="12"/>
          </p:nvPr>
        </p:nvSpPr>
        <p:spPr/>
        <p:txBody>
          <a:bodyPr/>
          <a:lstStyle/>
          <a:p>
            <a:pPr>
              <a:defRPr/>
            </a:pPr>
            <a:fld id="{F720A9C9-6251-4726-9072-721B6664C6D8}"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8153400" cy="838200"/>
          </a:xfrm>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defRPr/>
            </a:pPr>
            <a:r>
              <a:rPr lang="en-US" dirty="0" smtClean="0"/>
              <a:t>Preparation</a:t>
            </a:r>
            <a:endParaRPr lang="en-US" dirty="0"/>
          </a:p>
        </p:txBody>
      </p:sp>
      <p:sp>
        <p:nvSpPr>
          <p:cNvPr id="3" name="Content Placeholder 2"/>
          <p:cNvSpPr>
            <a:spLocks noGrp="1"/>
          </p:cNvSpPr>
          <p:nvPr>
            <p:ph idx="1"/>
          </p:nvPr>
        </p:nvSpPr>
        <p:spPr>
          <a:xfrm>
            <a:off x="1981200" y="1524000"/>
            <a:ext cx="8229600" cy="4525963"/>
          </a:xfrm>
        </p:spPr>
        <p:txBody>
          <a:bodyPr rtlCol="0">
            <a:normAutofit fontScale="92500" lnSpcReduction="20000"/>
          </a:bodyPr>
          <a:lstStyle/>
          <a:p>
            <a:pPr fontAlgn="auto">
              <a:spcAft>
                <a:spcPts val="0"/>
              </a:spcAft>
              <a:buFont typeface="Arial" panose="020B0604020202020204" pitchFamily="34" charset="0"/>
              <a:buChar char="•"/>
              <a:defRPr/>
            </a:pPr>
            <a:r>
              <a:rPr lang="en-US" dirty="0" smtClean="0"/>
              <a:t>THERE IS NO ONE RIGHT WAY!</a:t>
            </a:r>
          </a:p>
          <a:p>
            <a:pPr fontAlgn="auto">
              <a:spcAft>
                <a:spcPts val="0"/>
              </a:spcAft>
              <a:buFont typeface="Arial" panose="020B0604020202020204" pitchFamily="34" charset="0"/>
              <a:buChar char="•"/>
              <a:defRPr/>
            </a:pPr>
            <a:r>
              <a:rPr lang="en-US" dirty="0" smtClean="0"/>
              <a:t>FOR EVERY ARTICLE WITH “COMMANDMENTS” FOR CROSS EXAMINATION, YOU CAN FIND ANOTHER ARTICLE WHICH CONTRADICTS THE COMMANDMENTS.</a:t>
            </a:r>
          </a:p>
          <a:p>
            <a:pPr fontAlgn="auto">
              <a:spcAft>
                <a:spcPts val="0"/>
              </a:spcAft>
              <a:buFont typeface="Arial" panose="020B0604020202020204" pitchFamily="34" charset="0"/>
              <a:buChar char="•"/>
              <a:defRPr/>
            </a:pPr>
            <a:r>
              <a:rPr lang="en-US" dirty="0" smtClean="0"/>
              <a:t>HOWEVER, PREPARATION IS KEY.  YOU MUST BE A MASTER OF THE FACTS, THE LAW AND THE MEDICINE.</a:t>
            </a:r>
          </a:p>
          <a:p>
            <a:pPr fontAlgn="auto">
              <a:spcAft>
                <a:spcPts val="0"/>
              </a:spcAft>
              <a:buFont typeface="Arial" panose="020B0604020202020204" pitchFamily="34" charset="0"/>
              <a:buChar char="•"/>
              <a:defRPr/>
            </a:pPr>
            <a:r>
              <a:rPr lang="en-US" dirty="0" smtClean="0"/>
              <a:t>CROSS FOR TRIAL STARTS AT DEPOSITION. See, 1 </a:t>
            </a:r>
            <a:r>
              <a:rPr lang="en-US" i="1" dirty="0" smtClean="0"/>
              <a:t>Medical Malpractice Checklists and Discovery, §§ 8.17, 8.35. </a:t>
            </a:r>
          </a:p>
          <a:p>
            <a:pPr fontAlgn="auto">
              <a:spcAft>
                <a:spcPts val="0"/>
              </a:spcAft>
              <a:buFont typeface="Arial" panose="020B0604020202020204" pitchFamily="34" charset="0"/>
              <a:buChar char="•"/>
              <a:defRPr/>
            </a:pPr>
            <a:r>
              <a:rPr lang="en-US" dirty="0" smtClean="0"/>
              <a:t>Study Great Cross Examiners.  3 </a:t>
            </a:r>
            <a:r>
              <a:rPr lang="en-US" i="1" dirty="0" smtClean="0"/>
              <a:t>American Law of Medical Malpractice § </a:t>
            </a:r>
            <a:r>
              <a:rPr lang="en-US" dirty="0" smtClean="0"/>
              <a:t>20:2. ( Trial of a Complex Hematology Wrongful Death Action).</a:t>
            </a:r>
          </a:p>
          <a:p>
            <a:pPr marL="0" indent="0"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Char char="•"/>
              <a:defRPr/>
            </a:pPr>
            <a:endParaRPr lang="en-US" dirty="0" smtClean="0"/>
          </a:p>
          <a:p>
            <a:pPr marL="0" indent="0" fontAlgn="auto">
              <a:spcAft>
                <a:spcPts val="0"/>
              </a:spcAft>
              <a:buFont typeface="Arial" panose="020B0604020202020204" pitchFamily="34" charset="0"/>
              <a:buNone/>
              <a:defRPr/>
            </a:pPr>
            <a:r>
              <a:rPr lang="en-US" dirty="0" smtClean="0"/>
              <a:t>				</a:t>
            </a:r>
            <a:fld id="{204048B2-8D21-40B0-8211-B2F58A93C8A8}" type="slidenum">
              <a:rPr lang="en-US" smtClean="0"/>
              <a:pPr marL="0" indent="0" fontAlgn="auto">
                <a:spcAft>
                  <a:spcPts val="0"/>
                </a:spcAft>
                <a:buFont typeface="Arial" panose="020B0604020202020204" pitchFamily="34" charset="0"/>
                <a:buNone/>
                <a:defRPr/>
              </a:pPr>
              <a:t>2</a:t>
            </a:fld>
            <a:endParaRPr lang="en-US" dirty="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048A8C40-DC6D-4D6B-B7C2-A43A79A47C6C}"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Thank You!</a:t>
            </a:r>
          </a:p>
        </p:txBody>
      </p:sp>
      <p:pic>
        <p:nvPicPr>
          <p:cNvPr id="45058" name="Content Placeholder 4"/>
          <p:cNvPicPr>
            <a:picLocks noGrp="1" noChangeAspect="1"/>
          </p:cNvPicPr>
          <p:nvPr>
            <p:ph idx="1"/>
          </p:nvPr>
        </p:nvPicPr>
        <p:blipFill>
          <a:blip r:embed="rId2"/>
          <a:srcRect/>
          <a:stretch>
            <a:fillRect/>
          </a:stretch>
        </p:blipFill>
        <p:spPr>
          <a:xfrm>
            <a:off x="3089275" y="2336800"/>
            <a:ext cx="4797425" cy="3598863"/>
          </a:xfrm>
        </p:spPr>
      </p:pic>
      <p:sp>
        <p:nvSpPr>
          <p:cNvPr id="4" name="Slide Number Placeholder 3"/>
          <p:cNvSpPr>
            <a:spLocks noGrp="1"/>
          </p:cNvSpPr>
          <p:nvPr>
            <p:ph type="sldNum" sz="quarter" idx="12"/>
          </p:nvPr>
        </p:nvSpPr>
        <p:spPr/>
        <p:txBody>
          <a:bodyPr/>
          <a:lstStyle/>
          <a:p>
            <a:pPr>
              <a:defRPr/>
            </a:pPr>
            <a:fld id="{69A74179-0FBD-44CD-B9E2-FCB482A92FB5}" type="slidenum">
              <a:rPr lang="en-US"/>
              <a:pPr>
                <a:defRPr/>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7772400" cy="906463"/>
          </a:xfrm>
        </p:spPr>
        <p:txBody>
          <a:bodyPr rtlCol="0">
            <a:normAutofit fontScale="90000"/>
          </a:bodyPr>
          <a:lstStyle/>
          <a:p>
            <a:pPr fontAlgn="auto">
              <a:spcAft>
                <a:spcPts val="0"/>
              </a:spcAft>
              <a:defRPr/>
            </a:pPr>
            <a:r>
              <a:rPr lang="en-US" dirty="0" smtClean="0"/>
              <a:t>FACT MATERIALS FOR CROSS IN MEDICAL MALPRACTICE ACTIONS</a:t>
            </a:r>
            <a:br>
              <a:rPr lang="en-US" dirty="0" smtClean="0"/>
            </a:br>
            <a:endParaRPr lang="en-US" dirty="0"/>
          </a:p>
        </p:txBody>
      </p:sp>
      <p:sp>
        <p:nvSpPr>
          <p:cNvPr id="3" name="Content Placeholder 2"/>
          <p:cNvSpPr>
            <a:spLocks noGrp="1"/>
          </p:cNvSpPr>
          <p:nvPr>
            <p:ph idx="1"/>
          </p:nvPr>
        </p:nvSpPr>
        <p:spPr>
          <a:xfrm>
            <a:off x="2133600" y="1676401"/>
            <a:ext cx="7772400" cy="4411133"/>
          </a:xfrm>
        </p:spPr>
        <p:style>
          <a:lnRef idx="2">
            <a:schemeClr val="accent2">
              <a:shade val="50000"/>
            </a:schemeClr>
          </a:lnRef>
          <a:fillRef idx="1">
            <a:schemeClr val="accent2"/>
          </a:fillRef>
          <a:effectRef idx="0">
            <a:schemeClr val="accent2"/>
          </a:effectRef>
          <a:fontRef idx="minor">
            <a:schemeClr val="lt1"/>
          </a:fontRef>
        </p:style>
        <p:txBody>
          <a:bodyPr rtlCol="0">
            <a:normAutofit lnSpcReduction="10000"/>
          </a:bodyPr>
          <a:lstStyle/>
          <a:p>
            <a:pPr fontAlgn="auto">
              <a:spcAft>
                <a:spcPts val="0"/>
              </a:spcAft>
              <a:buClr>
                <a:prstClr val="white"/>
              </a:buClr>
              <a:buFont typeface="Arial" panose="020B0604020202020204" pitchFamily="34" charset="0"/>
              <a:buChar char="•"/>
              <a:defRPr/>
            </a:pPr>
            <a:r>
              <a:rPr lang="en-US" dirty="0" smtClean="0">
                <a:solidFill>
                  <a:prstClr val="white"/>
                </a:solidFill>
              </a:rPr>
              <a:t>MEDICAL </a:t>
            </a:r>
            <a:r>
              <a:rPr lang="en-US" dirty="0">
                <a:solidFill>
                  <a:prstClr val="white"/>
                </a:solidFill>
              </a:rPr>
              <a:t>RECORDS:  BEFORE BOTH DEPOSITION AND TRIAL – CERTIFIED EMR’S OR COPIES.</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HOSPITALS, OTHER FACILITIES,DOCTORS, PT, OT, SPEECH THERAPIES, PHARMACIES, EMPLOYMENT PHYSICALS, WORKERS COMP EVALS, SOCIAL SECURITY DISABILITY FILES, HOME CARE SERVICES, PSYCH EVALS, CERTIFIED HOSPITAL BILLS, HEALTH INSURANCE RECORDS, RADIOLOGY FILMS/CD’S.</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SUBPEONA RECORDS AT LEAST 45 DAYS BEFORE TRIAL.  AGREEMENT OR SERVE AUTHENTICATION DOCS. (NY CPLR SECTIONS 3122-a and 4532-a)</a:t>
            </a:r>
          </a:p>
          <a:p>
            <a:pPr fontAlgn="auto">
              <a:spcAft>
                <a:spcPts val="0"/>
              </a:spcAft>
              <a:buFont typeface="Arial" panose="020B0604020202020204" pitchFamily="34" charset="0"/>
              <a:buChar char="•"/>
              <a:defRPr/>
            </a:pPr>
            <a:endParaRPr lang="en-US" dirty="0"/>
          </a:p>
          <a:p>
            <a:pPr lvl="8">
              <a:defRPr/>
            </a:pPr>
            <a:endParaRPr lang="en-US" dirty="0" smtClean="0"/>
          </a:p>
          <a:p>
            <a:pPr marL="3657600" lvl="8" indent="0">
              <a:buFont typeface="Arial" panose="020B0604020202020204" pitchFamily="34" charset="0"/>
              <a:buNone/>
              <a:defRPr/>
            </a:pPr>
            <a:endParaRPr lang="en-US" dirty="0" smtClean="0"/>
          </a:p>
          <a:p>
            <a:pPr marL="3657600" lvl="8" indent="0">
              <a:buFont typeface="Arial" panose="020B0604020202020204"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ACD40235-A919-4EDF-B027-7BA157F17ADD}" type="slidenum">
              <a:rPr lang="en-US"/>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Other Fact Materials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dirty="0" smtClean="0"/>
              <a:t>CV’s</a:t>
            </a:r>
          </a:p>
          <a:p>
            <a:pPr fontAlgn="auto">
              <a:spcAft>
                <a:spcPts val="0"/>
              </a:spcAft>
              <a:buFont typeface="Arial" panose="020B0604020202020204" pitchFamily="34" charset="0"/>
              <a:buChar char="•"/>
              <a:defRPr/>
            </a:pPr>
            <a:r>
              <a:rPr lang="en-US" dirty="0" smtClean="0"/>
              <a:t>MD, RN, NP Depositions </a:t>
            </a:r>
          </a:p>
          <a:p>
            <a:pPr fontAlgn="auto">
              <a:spcAft>
                <a:spcPts val="0"/>
              </a:spcAft>
              <a:buFont typeface="Arial" panose="020B0604020202020204" pitchFamily="34" charset="0"/>
              <a:buChar char="•"/>
              <a:defRPr/>
            </a:pPr>
            <a:r>
              <a:rPr lang="en-US" dirty="0" smtClean="0"/>
              <a:t>Defendant/Expert Publications</a:t>
            </a:r>
          </a:p>
          <a:p>
            <a:pPr fontAlgn="auto">
              <a:spcAft>
                <a:spcPts val="0"/>
              </a:spcAft>
              <a:buFont typeface="Arial" panose="020B0604020202020204" pitchFamily="34" charset="0"/>
              <a:buChar char="•"/>
              <a:defRPr/>
            </a:pPr>
            <a:r>
              <a:rPr lang="en-US" dirty="0" smtClean="0"/>
              <a:t>Internet Searches for Web Sites, Blogs, etc.</a:t>
            </a:r>
          </a:p>
          <a:p>
            <a:pPr fontAlgn="auto">
              <a:spcAft>
                <a:spcPts val="0"/>
              </a:spcAft>
              <a:buFont typeface="Arial" panose="020B0604020202020204" pitchFamily="34" charset="0"/>
              <a:buChar char="•"/>
              <a:defRPr/>
            </a:pPr>
            <a:r>
              <a:rPr lang="en-US" dirty="0" smtClean="0"/>
              <a:t>Disciplinary Materials</a:t>
            </a:r>
          </a:p>
          <a:p>
            <a:pPr fontAlgn="auto">
              <a:spcAft>
                <a:spcPts val="0"/>
              </a:spcAft>
              <a:buFont typeface="Arial" panose="020B0604020202020204" pitchFamily="34" charset="0"/>
              <a:buChar char="•"/>
              <a:defRPr/>
            </a:pPr>
            <a:r>
              <a:rPr lang="en-US" dirty="0" smtClean="0"/>
              <a:t>Prior </a:t>
            </a:r>
            <a:r>
              <a:rPr lang="en-US" dirty="0" err="1" smtClean="0"/>
              <a:t>Depo’s</a:t>
            </a:r>
            <a:r>
              <a:rPr lang="en-US" dirty="0" smtClean="0"/>
              <a:t> or Trials Transcripts</a:t>
            </a:r>
          </a:p>
          <a:p>
            <a:pPr fontAlgn="auto">
              <a:spcAft>
                <a:spcPts val="0"/>
              </a:spcAft>
              <a:buFont typeface="Arial" panose="020B0604020202020204" pitchFamily="34" charset="0"/>
              <a:buChar char="•"/>
              <a:defRPr/>
            </a:pPr>
            <a:r>
              <a:rPr lang="en-US" b="1" u="sng" dirty="0" smtClean="0"/>
              <a:t>ACTIONS</a:t>
            </a:r>
            <a:r>
              <a:rPr lang="en-US" dirty="0" smtClean="0"/>
              <a:t>:  Outline Pertinent Depositions using Pen/Paper, PDF File with Annotations, Cut/</a:t>
            </a:r>
            <a:r>
              <a:rPr lang="en-US" dirty="0" err="1" smtClean="0"/>
              <a:t>PasteTestimony</a:t>
            </a:r>
            <a:r>
              <a:rPr lang="en-US" dirty="0" smtClean="0"/>
              <a:t> into Cross outline, Dictation Nuance Legal/Medical Dragon Speech Recognition.</a:t>
            </a:r>
          </a:p>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F5E0E8AB-FDD2-46EE-A20F-3DA64658598C}" type="slidenum">
              <a:rPr lang="en-US"/>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The Law</a:t>
            </a:r>
          </a:p>
        </p:txBody>
      </p:sp>
      <p:sp>
        <p:nvSpPr>
          <p:cNvPr id="3" name="Content Placeholder 2"/>
          <p:cNvSpPr>
            <a:spLocks noGrp="1"/>
          </p:cNvSpPr>
          <p:nvPr>
            <p:ph idx="1"/>
          </p:nvPr>
        </p:nvSpPr>
        <p:spPr/>
        <p:txBody>
          <a:bodyPr rtlCol="0">
            <a:normAutofit fontScale="85000" lnSpcReduction="20000"/>
          </a:bodyPr>
          <a:lstStyle/>
          <a:p>
            <a:pPr marL="0" indent="0" fontAlgn="auto">
              <a:spcAft>
                <a:spcPts val="0"/>
              </a:spcAft>
              <a:buFont typeface="Arial" panose="020B0604020202020204" pitchFamily="34" charset="0"/>
              <a:buNone/>
              <a:defRPr/>
            </a:pPr>
            <a:r>
              <a:rPr lang="en-US" dirty="0" smtClean="0"/>
              <a:t>Admissibility of Statements in MR – For example:  Patient fell while crossing against the red light.</a:t>
            </a:r>
          </a:p>
          <a:p>
            <a:pPr marL="0" indent="0" fontAlgn="auto">
              <a:spcAft>
                <a:spcPts val="0"/>
              </a:spcAft>
              <a:buFont typeface="Arial" panose="020B0604020202020204" pitchFamily="34" charset="0"/>
              <a:buNone/>
              <a:defRPr/>
            </a:pPr>
            <a:r>
              <a:rPr lang="en-US" dirty="0" smtClean="0"/>
              <a:t>Frye/</a:t>
            </a:r>
            <a:r>
              <a:rPr lang="en-US" dirty="0" err="1" smtClean="0"/>
              <a:t>Daubert</a:t>
            </a:r>
            <a:r>
              <a:rPr lang="en-US" dirty="0" smtClean="0"/>
              <a:t> Motions – Reliability of expert’s testimony – is challenge </a:t>
            </a:r>
            <a:r>
              <a:rPr lang="en-US" dirty="0" err="1" smtClean="0"/>
              <a:t>warrented</a:t>
            </a:r>
            <a:r>
              <a:rPr lang="en-US" dirty="0" smtClean="0"/>
              <a:t>.</a:t>
            </a:r>
          </a:p>
          <a:p>
            <a:pPr marL="0" indent="0" fontAlgn="auto">
              <a:spcAft>
                <a:spcPts val="0"/>
              </a:spcAft>
              <a:buFont typeface="Arial" panose="020B0604020202020204" pitchFamily="34" charset="0"/>
              <a:buNone/>
              <a:defRPr/>
            </a:pPr>
            <a:r>
              <a:rPr lang="en-US" dirty="0" smtClean="0"/>
              <a:t>Motions in </a:t>
            </a:r>
            <a:r>
              <a:rPr lang="en-US" dirty="0" err="1" smtClean="0"/>
              <a:t>Limine</a:t>
            </a:r>
            <a:r>
              <a:rPr lang="en-US" dirty="0" smtClean="0"/>
              <a:t> – Prep. For Admission of or Exclusion prior bad acts as having/lacking probative value on issues and too prejudicial. Example:  MD with sanction from professional society. Problems can be turned into opportunities.</a:t>
            </a:r>
          </a:p>
          <a:p>
            <a:pPr marL="0" indent="0" fontAlgn="auto">
              <a:spcAft>
                <a:spcPts val="0"/>
              </a:spcAft>
              <a:buFont typeface="Arial" panose="020B0604020202020204" pitchFamily="34" charset="0"/>
              <a:buNone/>
              <a:defRPr/>
            </a:pPr>
            <a:r>
              <a:rPr lang="en-US" dirty="0" smtClean="0"/>
              <a:t>Preparation of Charge for Jury – Pattern Jury Instructions and model questions concerning departures, causation on language used in the charge.</a:t>
            </a:r>
          </a:p>
          <a:p>
            <a:pPr marL="0" indent="0" fontAlgn="auto">
              <a:spcAft>
                <a:spcPts val="0"/>
              </a:spcAft>
              <a:buFont typeface="Arial" panose="020B0604020202020204" pitchFamily="34" charset="0"/>
              <a:buNone/>
              <a:defRPr/>
            </a:pPr>
            <a:endParaRPr lang="en-US" dirty="0"/>
          </a:p>
          <a:p>
            <a:pPr marL="0" indent="0" fontAlgn="auto">
              <a:spcAft>
                <a:spcPts val="0"/>
              </a:spcAft>
              <a:buFont typeface="Arial" panose="020B0604020202020204" pitchFamily="34" charset="0"/>
              <a:buNone/>
              <a:defRPr/>
            </a:pPr>
            <a:endParaRPr lang="en-US" dirty="0" smtClean="0"/>
          </a:p>
          <a:p>
            <a:pPr marL="0" indent="0" fontAlgn="auto">
              <a:spcAft>
                <a:spcPts val="0"/>
              </a:spcAft>
              <a:buFont typeface="Arial" panose="020B0604020202020204" pitchFamily="34" charset="0"/>
              <a:buNone/>
              <a:defRPr/>
            </a:pPr>
            <a:endParaRPr lang="en-US" dirty="0"/>
          </a:p>
          <a:p>
            <a:pPr marL="0" indent="0" fontAlgn="auto">
              <a:spcAft>
                <a:spcPts val="0"/>
              </a:spcAft>
              <a:buFont typeface="Arial" panose="020B0604020202020204" pitchFamily="34" charset="0"/>
              <a:buNone/>
              <a:defRPr/>
            </a:pPr>
            <a:r>
              <a:rPr lang="en-US" dirty="0" smtClean="0"/>
              <a:t>				</a:t>
            </a:r>
            <a:fld id="{BF106A63-4C25-498D-948A-81DFCCEB5F57}" type="slidenum">
              <a:rPr lang="en-US" smtClean="0"/>
              <a:pPr marL="0" indent="0" fontAlgn="auto">
                <a:spcAft>
                  <a:spcPts val="0"/>
                </a:spcAft>
                <a:buFont typeface="Arial" panose="020B0604020202020204" pitchFamily="34" charset="0"/>
                <a:buNone/>
                <a:defRPr/>
              </a:pPr>
              <a:t>5</a:t>
            </a:fld>
            <a:endParaRPr lang="en-US" dirty="0" smtClean="0"/>
          </a:p>
        </p:txBody>
      </p:sp>
      <p:sp>
        <p:nvSpPr>
          <p:cNvPr id="4" name="Slide Number Placeholder 3"/>
          <p:cNvSpPr>
            <a:spLocks noGrp="1"/>
          </p:cNvSpPr>
          <p:nvPr>
            <p:ph type="sldNum" sz="quarter" idx="12"/>
          </p:nvPr>
        </p:nvSpPr>
        <p:spPr/>
        <p:txBody>
          <a:bodyPr/>
          <a:lstStyle/>
          <a:p>
            <a:pPr>
              <a:defRPr/>
            </a:pPr>
            <a:fld id="{B898166A-FBBB-4F15-BFBA-736AF6341CA2}" type="slidenum">
              <a:rPr lang="en-US"/>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The Medicine</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dirty="0" smtClean="0"/>
              <a:t>Medical Subject Areas - Obstetrics</a:t>
            </a:r>
          </a:p>
          <a:p>
            <a:pPr lvl="1" fontAlgn="auto">
              <a:spcAft>
                <a:spcPts val="0"/>
              </a:spcAft>
              <a:buFont typeface="Arial" panose="020B0604020202020204" pitchFamily="34" charset="0"/>
              <a:buChar char="•"/>
              <a:defRPr/>
            </a:pPr>
            <a:r>
              <a:rPr lang="en-US" dirty="0" smtClean="0"/>
              <a:t>Neonatology – HIE, Infections, Genetics, Metabolic</a:t>
            </a:r>
          </a:p>
          <a:p>
            <a:pPr lvl="1" fontAlgn="auto">
              <a:spcAft>
                <a:spcPts val="0"/>
              </a:spcAft>
              <a:buFont typeface="Arial" panose="020B0604020202020204" pitchFamily="34" charset="0"/>
              <a:buChar char="•"/>
              <a:defRPr/>
            </a:pPr>
            <a:r>
              <a:rPr lang="en-US" dirty="0" smtClean="0"/>
              <a:t>Placental </a:t>
            </a:r>
            <a:r>
              <a:rPr lang="en-US" dirty="0" err="1" smtClean="0"/>
              <a:t>Pathlogy</a:t>
            </a:r>
            <a:r>
              <a:rPr lang="en-US" dirty="0" smtClean="0"/>
              <a:t> = Prenatal Insult?</a:t>
            </a:r>
          </a:p>
          <a:p>
            <a:pPr lvl="1" fontAlgn="auto">
              <a:spcAft>
                <a:spcPts val="0"/>
              </a:spcAft>
              <a:buFont typeface="Arial" panose="020B0604020202020204" pitchFamily="34" charset="0"/>
              <a:buChar char="•"/>
              <a:defRPr/>
            </a:pPr>
            <a:r>
              <a:rPr lang="en-US" dirty="0" smtClean="0"/>
              <a:t>Pediatric </a:t>
            </a:r>
            <a:r>
              <a:rPr lang="en-US" dirty="0" err="1" smtClean="0"/>
              <a:t>Neuroradiolgy</a:t>
            </a:r>
            <a:r>
              <a:rPr lang="en-US" dirty="0" smtClean="0"/>
              <a:t> = Type of Insult, Timing</a:t>
            </a:r>
          </a:p>
          <a:p>
            <a:pPr lvl="1" fontAlgn="auto">
              <a:spcAft>
                <a:spcPts val="0"/>
              </a:spcAft>
              <a:buFont typeface="Arial" panose="020B0604020202020204" pitchFamily="34" charset="0"/>
              <a:buChar char="•"/>
              <a:defRPr/>
            </a:pPr>
            <a:r>
              <a:rPr lang="en-US" dirty="0"/>
              <a:t> </a:t>
            </a:r>
            <a:r>
              <a:rPr lang="en-US" dirty="0" smtClean="0"/>
              <a:t>Maternal Fetal Medicine =  Prenatal antecedents, EFT’s</a:t>
            </a:r>
          </a:p>
          <a:p>
            <a:pPr lvl="1" fontAlgn="auto">
              <a:spcAft>
                <a:spcPts val="0"/>
              </a:spcAft>
              <a:buFont typeface="Arial" panose="020B0604020202020204" pitchFamily="34" charset="0"/>
              <a:buChar char="•"/>
              <a:defRPr/>
            </a:pPr>
            <a:r>
              <a:rPr lang="en-US" dirty="0" smtClean="0"/>
              <a:t>Other Defenses </a:t>
            </a:r>
            <a:endParaRPr lang="en-US" dirty="0"/>
          </a:p>
          <a:p>
            <a:pPr lvl="1" fontAlgn="auto">
              <a:spcAft>
                <a:spcPts val="0"/>
              </a:spcAft>
              <a:buFont typeface="Arial" panose="020B0604020202020204" pitchFamily="34" charset="0"/>
              <a:buChar char="•"/>
              <a:defRPr/>
            </a:pPr>
            <a:r>
              <a:rPr lang="en-US" dirty="0" smtClean="0"/>
              <a:t>Use cross to educate jury on what is Neonatology, Importance of placental pathology and what it shows, etc.  </a:t>
            </a:r>
          </a:p>
          <a:p>
            <a:pPr lvl="1" fontAlgn="auto">
              <a:spcAft>
                <a:spcPts val="0"/>
              </a:spcAft>
              <a:buFont typeface="Arial" panose="020B0604020202020204" pitchFamily="34" charset="0"/>
              <a:buChar char="•"/>
              <a:defRPr/>
            </a:pPr>
            <a:r>
              <a:rPr lang="en-US" dirty="0" smtClean="0"/>
              <a:t>Out of your mouth?  Or, out of the mouth of the defendant MD, NP, RN?  Best is to mix it up.  </a:t>
            </a:r>
          </a:p>
          <a:p>
            <a:pPr marL="457200" lvl="1" indent="0" fontAlgn="auto">
              <a:spcAft>
                <a:spcPts val="0"/>
              </a:spcAft>
              <a:buFont typeface="Arial" panose="020B0604020202020204" pitchFamily="34" charset="0"/>
              <a:buNone/>
              <a:defRPr/>
            </a:pPr>
            <a:endParaRPr lang="en-US" dirty="0" smtClean="0"/>
          </a:p>
          <a:p>
            <a:pPr marL="457200" lvl="1" indent="0" fontAlgn="auto">
              <a:spcAft>
                <a:spcPts val="0"/>
              </a:spcAft>
              <a:buFont typeface="Arial" panose="020B0604020202020204" pitchFamily="34" charset="0"/>
              <a:buNone/>
              <a:defRPr/>
            </a:pPr>
            <a:endParaRPr lang="en-US" dirty="0" smtClean="0"/>
          </a:p>
          <a:p>
            <a:pPr marL="457200" lvl="1" indent="0" fontAlgn="auto">
              <a:spcAft>
                <a:spcPts val="0"/>
              </a:spcAft>
              <a:buFont typeface="Arial" panose="020B0604020202020204" pitchFamily="34" charset="0"/>
              <a:buNone/>
              <a:defRPr/>
            </a:pPr>
            <a:endParaRPr lang="en-US" dirty="0" smtClean="0"/>
          </a:p>
          <a:p>
            <a:pPr lvl="1"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3CEB44E0-3489-4B99-B1D9-912C2657249D}"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Process</a:t>
            </a:r>
            <a:br>
              <a:rPr lang="en-US" smtClean="0"/>
            </a:br>
            <a:endParaRPr lang="en-US" smtClean="0"/>
          </a:p>
        </p:txBody>
      </p:sp>
      <p:sp>
        <p:nvSpPr>
          <p:cNvPr id="30722" name="Content Placeholder 2"/>
          <p:cNvSpPr>
            <a:spLocks noGrp="1"/>
          </p:cNvSpPr>
          <p:nvPr>
            <p:ph idx="1"/>
          </p:nvPr>
        </p:nvSpPr>
        <p:spPr/>
        <p:txBody>
          <a:bodyPr/>
          <a:lstStyle/>
          <a:p>
            <a:r>
              <a:rPr lang="en-US" smtClean="0"/>
              <a:t>Extracting Relevant Facts from MR</a:t>
            </a:r>
          </a:p>
          <a:p>
            <a:r>
              <a:rPr lang="en-US" smtClean="0"/>
              <a:t>Outlining Deposition Testimony</a:t>
            </a:r>
          </a:p>
          <a:p>
            <a:r>
              <a:rPr lang="en-US" smtClean="0"/>
              <a:t>Statutes:  Nurse Practice Acts</a:t>
            </a:r>
          </a:p>
          <a:p>
            <a:r>
              <a:rPr lang="en-US" smtClean="0"/>
              <a:t>Documentary Evidence – Rules, Regs, Guidelines, etc.</a:t>
            </a:r>
          </a:p>
          <a:p>
            <a:r>
              <a:rPr lang="en-US" smtClean="0"/>
              <a:t>Admissions</a:t>
            </a:r>
          </a:p>
          <a:p>
            <a:r>
              <a:rPr lang="en-US" smtClean="0"/>
              <a:t>Medical Literature</a:t>
            </a:r>
          </a:p>
          <a:p>
            <a:endParaRPr lang="en-US" smtClean="0"/>
          </a:p>
        </p:txBody>
      </p:sp>
      <p:sp>
        <p:nvSpPr>
          <p:cNvPr id="4" name="Slide Number Placeholder 3"/>
          <p:cNvSpPr>
            <a:spLocks noGrp="1"/>
          </p:cNvSpPr>
          <p:nvPr>
            <p:ph type="sldNum" sz="quarter" idx="12"/>
          </p:nvPr>
        </p:nvSpPr>
        <p:spPr/>
        <p:txBody>
          <a:bodyPr/>
          <a:lstStyle/>
          <a:p>
            <a:pPr>
              <a:defRPr/>
            </a:pPr>
            <a:fld id="{A074C313-4F7D-49F9-B6A9-AEEBD1CB79D8}"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http://d1mpb3f4gq7nrb.cloudfront.net/img/toons/cartoon5031.png"/>
          <p:cNvPicPr>
            <a:picLocks noChangeAspect="1" noChangeArrowheads="1"/>
          </p:cNvPicPr>
          <p:nvPr/>
        </p:nvPicPr>
        <p:blipFill>
          <a:blip r:embed="rId2"/>
          <a:srcRect/>
          <a:stretch>
            <a:fillRect/>
          </a:stretch>
        </p:blipFill>
        <p:spPr bwMode="auto">
          <a:xfrm>
            <a:off x="3657600" y="1295400"/>
            <a:ext cx="4572000" cy="3429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3E6474C9-4F49-4121-8255-A3C38013566A}"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04800"/>
            <a:ext cx="10131425" cy="1455738"/>
          </a:xfrm>
        </p:spPr>
        <p:txBody>
          <a:bodyPr rtlCol="0">
            <a:normAutofit fontScale="90000"/>
          </a:bodyPr>
          <a:lstStyle/>
          <a:p>
            <a:pPr fontAlgn="auto">
              <a:spcAft>
                <a:spcPts val="0"/>
              </a:spcAft>
              <a:defRPr/>
            </a:pPr>
            <a:r>
              <a:rPr lang="en-US" dirty="0" smtClean="0"/>
              <a:t/>
            </a:r>
            <a:br>
              <a:rPr lang="en-US" dirty="0" smtClean="0"/>
            </a:br>
            <a:r>
              <a:rPr lang="en-US" dirty="0"/>
              <a:t/>
            </a:r>
            <a:br>
              <a:rPr lang="en-US" dirty="0"/>
            </a:br>
            <a:r>
              <a:rPr lang="en-US" dirty="0" smtClean="0"/>
              <a:t/>
            </a:r>
            <a:br>
              <a:rPr lang="en-US" dirty="0" smtClean="0"/>
            </a:br>
            <a:r>
              <a:rPr lang="en-US" dirty="0" smtClean="0"/>
              <a:t>TOPICS FOR CROSS EXAMINATION</a:t>
            </a:r>
            <a:r>
              <a:rPr lang="en-US" dirty="0"/>
              <a:t/>
            </a:r>
            <a:br>
              <a:rPr lang="en-US" dirty="0"/>
            </a:br>
            <a:endParaRPr lang="en-US" dirty="0"/>
          </a:p>
        </p:txBody>
      </p:sp>
      <p:sp>
        <p:nvSpPr>
          <p:cNvPr id="4" name="Content Placeholder 3"/>
          <p:cNvSpPr>
            <a:spLocks noGrp="1"/>
          </p:cNvSpPr>
          <p:nvPr>
            <p:ph idx="1"/>
          </p:nvPr>
        </p:nvSpPr>
        <p:spPr>
          <a:xfrm>
            <a:off x="952500" y="1600200"/>
            <a:ext cx="9613900" cy="3598863"/>
          </a:xfrm>
        </p:spPr>
        <p:txBody>
          <a:bodyPr rtlCol="0">
            <a:normAutofit fontScale="25000" lnSpcReduction="20000"/>
          </a:bodyPr>
          <a:lstStyle/>
          <a:p>
            <a:pPr fontAlgn="auto">
              <a:spcAft>
                <a:spcPts val="0"/>
              </a:spcAft>
              <a:buFont typeface="Arial" panose="020B0604020202020204" pitchFamily="34" charset="0"/>
              <a:buChar char="•"/>
              <a:defRPr/>
            </a:pPr>
            <a:endParaRPr lang="en-US" sz="4800" dirty="0" smtClean="0"/>
          </a:p>
          <a:p>
            <a:pPr marL="0" indent="0" fontAlgn="auto">
              <a:spcAft>
                <a:spcPts val="0"/>
              </a:spcAft>
              <a:buFont typeface="Arial" panose="020B0604020202020204" pitchFamily="34" charset="0"/>
              <a:buNone/>
              <a:defRPr/>
            </a:pPr>
            <a:endParaRPr lang="en-US" sz="4800" dirty="0" smtClean="0"/>
          </a:p>
          <a:p>
            <a:pPr fontAlgn="auto">
              <a:spcAft>
                <a:spcPts val="0"/>
              </a:spcAft>
              <a:buFont typeface="Arial" panose="020B0604020202020204" pitchFamily="34" charset="0"/>
              <a:buChar char="•"/>
              <a:defRPr/>
            </a:pPr>
            <a:r>
              <a:rPr lang="en-US" sz="4800" dirty="0" smtClean="0"/>
              <a:t>1. Credentials:</a:t>
            </a:r>
          </a:p>
          <a:p>
            <a:pPr marL="114300" indent="0" fontAlgn="auto">
              <a:spcAft>
                <a:spcPts val="0"/>
              </a:spcAft>
              <a:buFont typeface="Arial" panose="020B0604020202020204" pitchFamily="34" charset="0"/>
              <a:buNone/>
              <a:defRPr/>
            </a:pPr>
            <a:r>
              <a:rPr lang="en-US" sz="4800" dirty="0"/>
              <a:t>	</a:t>
            </a:r>
            <a:r>
              <a:rPr lang="en-US" sz="4800" dirty="0" smtClean="0"/>
              <a:t>Nurse for 11 years</a:t>
            </a:r>
          </a:p>
          <a:p>
            <a:pPr marL="114300" indent="0" fontAlgn="auto">
              <a:spcAft>
                <a:spcPts val="0"/>
              </a:spcAft>
              <a:buFont typeface="Arial" panose="020B0604020202020204" pitchFamily="34" charset="0"/>
              <a:buNone/>
              <a:defRPr/>
            </a:pPr>
            <a:r>
              <a:rPr lang="en-US" sz="4800" dirty="0"/>
              <a:t>	</a:t>
            </a:r>
            <a:r>
              <a:rPr lang="en-US" sz="4800" dirty="0" smtClean="0"/>
              <a:t>BS in Nursing</a:t>
            </a:r>
          </a:p>
          <a:p>
            <a:pPr marL="114300" indent="0" fontAlgn="auto">
              <a:spcAft>
                <a:spcPts val="0"/>
              </a:spcAft>
              <a:buFont typeface="Arial" panose="020B0604020202020204" pitchFamily="34" charset="0"/>
              <a:buNone/>
              <a:defRPr/>
            </a:pPr>
            <a:r>
              <a:rPr lang="en-US" sz="4800" dirty="0"/>
              <a:t>	</a:t>
            </a:r>
            <a:r>
              <a:rPr lang="en-US" sz="4800" dirty="0" smtClean="0"/>
              <a:t>Employed at </a:t>
            </a:r>
          </a:p>
          <a:p>
            <a:pPr marL="114300" indent="0" fontAlgn="auto">
              <a:spcAft>
                <a:spcPts val="0"/>
              </a:spcAft>
              <a:buFont typeface="Arial" panose="020B0604020202020204" pitchFamily="34" charset="0"/>
              <a:buNone/>
              <a:defRPr/>
            </a:pPr>
            <a:r>
              <a:rPr lang="en-US" sz="4800" dirty="0"/>
              <a:t>	</a:t>
            </a:r>
            <a:r>
              <a:rPr lang="en-US" sz="4800" dirty="0" smtClean="0"/>
              <a:t>Telemetry Unit</a:t>
            </a:r>
          </a:p>
          <a:p>
            <a:pPr marL="571500" indent="-457200" fontAlgn="auto">
              <a:spcAft>
                <a:spcPts val="0"/>
              </a:spcAft>
              <a:buFont typeface="Arial" panose="020B0604020202020204" pitchFamily="34" charset="0"/>
              <a:buAutoNum type="arabicPlain" startAt="2"/>
              <a:defRPr/>
            </a:pPr>
            <a:r>
              <a:rPr lang="en-US" sz="4800" dirty="0" smtClean="0"/>
              <a:t>Employment:</a:t>
            </a:r>
          </a:p>
          <a:p>
            <a:pPr marL="411480" lvl="1" indent="0" fontAlgn="auto">
              <a:spcAft>
                <a:spcPts val="0"/>
              </a:spcAft>
              <a:buFont typeface="Arial" panose="020B0604020202020204" pitchFamily="34" charset="0"/>
              <a:buNone/>
              <a:defRPr/>
            </a:pPr>
            <a:r>
              <a:rPr lang="en-US" sz="4800" dirty="0"/>
              <a:t>	</a:t>
            </a:r>
            <a:r>
              <a:rPr lang="en-US" sz="4800" dirty="0" smtClean="0"/>
              <a:t>Working at John Smith Hospital for last 8 years</a:t>
            </a:r>
          </a:p>
          <a:p>
            <a:pPr marL="411480" lvl="1" indent="0" fontAlgn="auto">
              <a:spcAft>
                <a:spcPts val="0"/>
              </a:spcAft>
              <a:buFont typeface="Arial" panose="020B0604020202020204" pitchFamily="34" charset="0"/>
              <a:buNone/>
              <a:defRPr/>
            </a:pPr>
            <a:r>
              <a:rPr lang="en-US" sz="4800" dirty="0"/>
              <a:t>	</a:t>
            </a:r>
            <a:r>
              <a:rPr lang="en-US" sz="4800" dirty="0" smtClean="0"/>
              <a:t>All of the eight years as a night nurse on M/S unit</a:t>
            </a:r>
          </a:p>
          <a:p>
            <a:pPr marL="411480" lvl="1" indent="0" fontAlgn="auto">
              <a:spcAft>
                <a:spcPts val="0"/>
              </a:spcAft>
              <a:buFont typeface="Arial" panose="020B0604020202020204" pitchFamily="34" charset="0"/>
              <a:buNone/>
              <a:defRPr/>
            </a:pPr>
            <a:r>
              <a:rPr lang="en-US" sz="4800" dirty="0"/>
              <a:t>	</a:t>
            </a:r>
            <a:r>
              <a:rPr lang="en-US" sz="4800" dirty="0" smtClean="0"/>
              <a:t>Testified that you’ve only worked in telemetry if short </a:t>
            </a:r>
          </a:p>
          <a:p>
            <a:pPr marL="411480" lvl="1" indent="0" fontAlgn="auto">
              <a:spcAft>
                <a:spcPts val="0"/>
              </a:spcAft>
              <a:buFont typeface="Arial" panose="020B0604020202020204" pitchFamily="34" charset="0"/>
              <a:buNone/>
              <a:defRPr/>
            </a:pPr>
            <a:r>
              <a:rPr lang="en-US" sz="4800" dirty="0" smtClean="0"/>
              <a:t>3. Training:</a:t>
            </a:r>
          </a:p>
          <a:p>
            <a:pPr marL="411480" lvl="1" indent="0" fontAlgn="auto">
              <a:spcAft>
                <a:spcPts val="0"/>
              </a:spcAft>
              <a:buFont typeface="Arial" panose="020B0604020202020204" pitchFamily="34" charset="0"/>
              <a:buNone/>
              <a:defRPr/>
            </a:pPr>
            <a:r>
              <a:rPr lang="en-US" sz="4800" dirty="0" smtClean="0"/>
              <a:t>	Never took ECG course</a:t>
            </a:r>
          </a:p>
          <a:p>
            <a:pPr marL="411480" lvl="1" indent="0" fontAlgn="auto">
              <a:spcAft>
                <a:spcPts val="0"/>
              </a:spcAft>
              <a:buFont typeface="Arial" panose="020B0604020202020204" pitchFamily="34" charset="0"/>
              <a:buNone/>
              <a:defRPr/>
            </a:pPr>
            <a:r>
              <a:rPr lang="en-US" sz="4800" dirty="0" smtClean="0"/>
              <a:t>	Cannot read ECG beyond some basic rhythms – NSR, V FIB</a:t>
            </a:r>
          </a:p>
          <a:p>
            <a:pPr marL="411480" lvl="1" indent="0" fontAlgn="auto">
              <a:spcAft>
                <a:spcPts val="0"/>
              </a:spcAft>
              <a:buFont typeface="Arial" panose="020B0604020202020204" pitchFamily="34" charset="0"/>
              <a:buNone/>
              <a:defRPr/>
            </a:pPr>
            <a:r>
              <a:rPr lang="en-US" sz="4800" dirty="0"/>
              <a:t>	</a:t>
            </a:r>
            <a:endParaRPr lang="en-US" sz="4800" dirty="0" smtClean="0"/>
          </a:p>
          <a:p>
            <a:pPr marL="411480" lvl="1" indent="0" fontAlgn="auto">
              <a:spcAft>
                <a:spcPts val="0"/>
              </a:spcAft>
              <a:buFont typeface="Arial" panose="020B0604020202020204" pitchFamily="34" charset="0"/>
              <a:buNone/>
              <a:defRPr/>
            </a:pPr>
            <a:r>
              <a:rPr lang="en-US" sz="4800" dirty="0" smtClean="0"/>
              <a:t>4. September 8, 2011	</a:t>
            </a:r>
          </a:p>
          <a:p>
            <a:pPr marL="411480" lvl="1" indent="0" fontAlgn="auto">
              <a:spcAft>
                <a:spcPts val="0"/>
              </a:spcAft>
              <a:buClr>
                <a:srgbClr val="F5C201"/>
              </a:buClr>
              <a:buFont typeface="Arial" panose="020B0604020202020204" pitchFamily="34" charset="0"/>
              <a:buNone/>
              <a:defRPr/>
            </a:pPr>
            <a:r>
              <a:rPr lang="en-US" sz="4800" dirty="0"/>
              <a:t>	</a:t>
            </a:r>
            <a:r>
              <a:rPr lang="en-US" sz="4800" dirty="0">
                <a:solidFill>
                  <a:srgbClr val="C8C8B1"/>
                </a:solidFill>
              </a:rPr>
              <a:t>Told to report to telemetry despite lack of </a:t>
            </a:r>
            <a:r>
              <a:rPr lang="en-US" sz="4800" dirty="0" smtClean="0">
                <a:solidFill>
                  <a:srgbClr val="C8C8B1"/>
                </a:solidFill>
              </a:rPr>
              <a:t>knowledge</a:t>
            </a:r>
            <a:r>
              <a:rPr lang="en-US" sz="4800" dirty="0"/>
              <a:t>	</a:t>
            </a:r>
            <a:endParaRPr lang="en-US" sz="4800" dirty="0" smtClean="0"/>
          </a:p>
          <a:p>
            <a:pPr marL="411480" lvl="1" indent="0" fontAlgn="auto">
              <a:spcAft>
                <a:spcPts val="0"/>
              </a:spcAft>
              <a:buFont typeface="Arial" panose="020B0604020202020204" pitchFamily="34" charset="0"/>
              <a:buNone/>
              <a:defRPr/>
            </a:pPr>
            <a:r>
              <a:rPr lang="en-US" sz="4800" dirty="0"/>
              <a:t>	</a:t>
            </a:r>
            <a:r>
              <a:rPr lang="en-US" sz="4800" dirty="0" smtClean="0"/>
              <a:t>One other RN for 8 bed unit</a:t>
            </a:r>
          </a:p>
          <a:p>
            <a:pPr marL="411480" lvl="1" indent="0" fontAlgn="auto">
              <a:spcAft>
                <a:spcPts val="0"/>
              </a:spcAft>
              <a:buFont typeface="Arial" panose="020B0604020202020204" pitchFamily="34" charset="0"/>
              <a:buNone/>
              <a:defRPr/>
            </a:pPr>
            <a:r>
              <a:rPr lang="en-US" sz="4800" dirty="0"/>
              <a:t>	</a:t>
            </a:r>
            <a:r>
              <a:rPr lang="en-US" sz="4800" dirty="0" smtClean="0"/>
              <a:t>Mrs. X was your patient that evening</a:t>
            </a:r>
          </a:p>
          <a:p>
            <a:pPr marL="411480" lvl="1" indent="0" fontAlgn="auto">
              <a:spcAft>
                <a:spcPts val="0"/>
              </a:spcAft>
              <a:buFont typeface="Arial" panose="020B0604020202020204" pitchFamily="34" charset="0"/>
              <a:buNone/>
              <a:defRPr/>
            </a:pPr>
            <a:r>
              <a:rPr lang="en-US" sz="4800" dirty="0"/>
              <a:t>	</a:t>
            </a:r>
            <a:r>
              <a:rPr lang="en-US" sz="4800" dirty="0" err="1" smtClean="0"/>
              <a:t>Dx</a:t>
            </a:r>
            <a:r>
              <a:rPr lang="en-US" sz="4800" dirty="0" smtClean="0"/>
              <a:t>  Unstable Angina – admitted that day – no prior cardiac history – no c/o chest pain – vs stable.</a:t>
            </a:r>
          </a:p>
          <a:p>
            <a:pPr marL="411480" lvl="1" indent="0" fontAlgn="auto">
              <a:spcAft>
                <a:spcPts val="0"/>
              </a:spcAft>
              <a:buFont typeface="Arial" panose="020B0604020202020204" pitchFamily="34" charset="0"/>
              <a:buNone/>
              <a:defRPr/>
            </a:pPr>
            <a:r>
              <a:rPr lang="en-US" sz="4800" dirty="0"/>
              <a:t>	</a:t>
            </a:r>
            <a:r>
              <a:rPr lang="en-US" sz="4800" dirty="0" smtClean="0"/>
              <a:t>Unstable Angina is a condition……</a:t>
            </a:r>
          </a:p>
          <a:p>
            <a:pPr marL="411480" lvl="1" indent="0" fontAlgn="auto">
              <a:spcAft>
                <a:spcPts val="0"/>
              </a:spcAft>
              <a:buFont typeface="Arial" panose="020B0604020202020204" pitchFamily="34" charset="0"/>
              <a:buNone/>
              <a:defRPr/>
            </a:pPr>
            <a:r>
              <a:rPr lang="en-US" sz="4800" dirty="0"/>
              <a:t>	</a:t>
            </a:r>
            <a:r>
              <a:rPr lang="en-US" sz="4800" dirty="0" smtClean="0"/>
              <a:t>Important to monitor closely due to increased </a:t>
            </a:r>
            <a:r>
              <a:rPr lang="en-US" sz="4800" dirty="0" err="1" smtClean="0"/>
              <a:t>liklihood</a:t>
            </a:r>
            <a:r>
              <a:rPr lang="en-US" sz="4800" dirty="0" smtClean="0"/>
              <a:t> of MI</a:t>
            </a:r>
          </a:p>
          <a:p>
            <a:pPr marL="411480" lvl="1" indent="0" fontAlgn="auto">
              <a:spcAft>
                <a:spcPts val="0"/>
              </a:spcAft>
              <a:buFont typeface="Arial" panose="020B0604020202020204" pitchFamily="34" charset="0"/>
              <a:buNone/>
              <a:defRPr/>
            </a:pPr>
            <a:r>
              <a:rPr lang="en-US" sz="4800" dirty="0"/>
              <a:t>	</a:t>
            </a:r>
            <a:r>
              <a:rPr lang="en-US" sz="4800" dirty="0" smtClean="0"/>
              <a:t>Complained of some indigestion at 12 midnight</a:t>
            </a:r>
          </a:p>
          <a:p>
            <a:pPr marL="411480" lvl="1" indent="0" fontAlgn="auto">
              <a:spcAft>
                <a:spcPts val="0"/>
              </a:spcAft>
              <a:buFont typeface="Arial" panose="020B0604020202020204" pitchFamily="34" charset="0"/>
              <a:buNone/>
              <a:defRPr/>
            </a:pPr>
            <a:r>
              <a:rPr lang="en-US" sz="4800" dirty="0"/>
              <a:t>	</a:t>
            </a:r>
            <a:r>
              <a:rPr lang="en-US" sz="4800" dirty="0" smtClean="0"/>
              <a:t>Given Maalox</a:t>
            </a:r>
          </a:p>
          <a:p>
            <a:pPr marL="411480" lvl="1" indent="0" fontAlgn="auto">
              <a:spcAft>
                <a:spcPts val="0"/>
              </a:spcAft>
              <a:buFont typeface="Arial" panose="020B0604020202020204" pitchFamily="34" charset="0"/>
              <a:buNone/>
              <a:defRPr/>
            </a:pPr>
            <a:r>
              <a:rPr lang="en-US" dirty="0" smtClean="0"/>
              <a:t>.	</a:t>
            </a:r>
          </a:p>
          <a:p>
            <a:pPr marL="411480" lvl="1" indent="0" fontAlgn="auto">
              <a:spcAft>
                <a:spcPts val="0"/>
              </a:spcAft>
              <a:buFont typeface="Arial" panose="020B0604020202020204" pitchFamily="34" charset="0"/>
              <a:buNone/>
              <a:defRPr/>
            </a:pPr>
            <a:endParaRPr lang="en-US" dirty="0" smtClean="0"/>
          </a:p>
          <a:p>
            <a:pPr marL="411480" lvl="1" indent="0" fontAlgn="auto">
              <a:spcAft>
                <a:spcPts val="0"/>
              </a:spcAft>
              <a:buFont typeface="Arial" panose="020B0604020202020204" pitchFamily="34" charset="0"/>
              <a:buNone/>
              <a:defRPr/>
            </a:pPr>
            <a:r>
              <a:rPr lang="en-US" dirty="0"/>
              <a:t>	</a:t>
            </a:r>
            <a:endParaRPr lang="en-US" dirty="0" smtClean="0"/>
          </a:p>
          <a:p>
            <a:pPr marL="411480" lvl="1" indent="0" fontAlgn="auto">
              <a:spcAft>
                <a:spcPts val="0"/>
              </a:spcAft>
              <a:buFont typeface="Arial" panose="020B0604020202020204" pitchFamily="34" charset="0"/>
              <a:buNone/>
              <a:defRPr/>
            </a:pPr>
            <a:r>
              <a:rPr lang="en-US" dirty="0"/>
              <a:t>	</a:t>
            </a:r>
            <a:r>
              <a:rPr lang="en-US" dirty="0" smtClean="0"/>
              <a:t> </a:t>
            </a:r>
          </a:p>
          <a:p>
            <a:pPr marL="114300" indent="0" fontAlgn="auto">
              <a:spcAft>
                <a:spcPts val="0"/>
              </a:spcAft>
              <a:buFont typeface="Arial" panose="020B0604020202020204" pitchFamily="34" charset="0"/>
              <a:buNone/>
              <a:defRPr/>
            </a:pPr>
            <a:endParaRPr lang="en-US" dirty="0" smtClean="0"/>
          </a:p>
          <a:p>
            <a:pPr marL="114300" indent="0"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a:p>
        </p:txBody>
      </p:sp>
      <p:sp>
        <p:nvSpPr>
          <p:cNvPr id="2" name="Slide Number Placeholder 1"/>
          <p:cNvSpPr>
            <a:spLocks noGrp="1"/>
          </p:cNvSpPr>
          <p:nvPr>
            <p:ph type="sldNum" sz="quarter" idx="12"/>
          </p:nvPr>
        </p:nvSpPr>
        <p:spPr/>
        <p:txBody>
          <a:bodyPr/>
          <a:lstStyle/>
          <a:p>
            <a:pPr>
              <a:defRPr/>
            </a:pPr>
            <a:fld id="{C4AFDBA6-FB47-4C35-BA83-C2C13652497B}"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TC104033917[[fn=Berlin]]</Template>
  <TotalTime>986</TotalTime>
  <Words>1909</Words>
  <Application>Microsoft Office PowerPoint</Application>
  <PresentationFormat>Custom</PresentationFormat>
  <Paragraphs>185</Paragraphs>
  <Slides>20</Slides>
  <Notes>5</Notes>
  <HiddenSlides>0</HiddenSlides>
  <MMClips>0</MMClips>
  <ScaleCrop>false</ScaleCrop>
  <HeadingPairs>
    <vt:vector size="6" baseType="variant">
      <vt:variant>
        <vt:lpstr>Fonts Used</vt:lpstr>
      </vt:variant>
      <vt:variant>
        <vt:i4>4</vt:i4>
      </vt:variant>
      <vt:variant>
        <vt:lpstr>Design Template</vt:lpstr>
      </vt:variant>
      <vt:variant>
        <vt:i4>18</vt:i4>
      </vt:variant>
      <vt:variant>
        <vt:lpstr>Slide Titles</vt:lpstr>
      </vt:variant>
      <vt:variant>
        <vt:i4>20</vt:i4>
      </vt:variant>
    </vt:vector>
  </HeadingPairs>
  <TitlesOfParts>
    <vt:vector size="42" baseType="lpstr">
      <vt:lpstr>Trebuchet MS</vt:lpstr>
      <vt:lpstr>Arial</vt:lpstr>
      <vt:lpstr>Calibri</vt:lpstr>
      <vt:lpstr>Times New Roman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CROSS EXAMINATION OF PHYSICIANS AND NURSES</vt:lpstr>
      <vt:lpstr>Preparation</vt:lpstr>
      <vt:lpstr>FACT MATERIALS FOR CROSS IN MEDICAL MALPRACTICE ACTIONS </vt:lpstr>
      <vt:lpstr>Other Fact Materials</vt:lpstr>
      <vt:lpstr>The Law</vt:lpstr>
      <vt:lpstr>The Medicine</vt:lpstr>
      <vt:lpstr>Process </vt:lpstr>
      <vt:lpstr>Slide 8</vt:lpstr>
      <vt:lpstr>   TOPICS FOR CROSS EXAMINATION </vt:lpstr>
      <vt:lpstr>CROSS CONT’D.</vt:lpstr>
      <vt:lpstr>Summation</vt:lpstr>
      <vt:lpstr>Electronic Medical Records – EMR/EHR</vt:lpstr>
      <vt:lpstr>EMR </vt:lpstr>
      <vt:lpstr>PHI AS ELECTRONICALLY STORED INFORMATION</vt:lpstr>
      <vt:lpstr>Non-Volatile Storage Devices</vt:lpstr>
      <vt:lpstr>Volatile Storage of EMR</vt:lpstr>
      <vt:lpstr>Metadata – Data About Data</vt:lpstr>
      <vt:lpstr>Admissibility of Metadata</vt:lpstr>
      <vt:lpstr>Why Be a Medical Malpractice Trial Attorney?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EXAMINATION OF PHYSICIANS AND NURSES</dc:title>
  <dc:creator>Kathy</dc:creator>
  <cp:lastModifiedBy>Robert</cp:lastModifiedBy>
  <cp:revision>35</cp:revision>
  <dcterms:created xsi:type="dcterms:W3CDTF">2014-10-08T01:34:23Z</dcterms:created>
  <dcterms:modified xsi:type="dcterms:W3CDTF">2014-10-10T17:21:28Z</dcterms:modified>
</cp:coreProperties>
</file>