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7"/>
  </p:notesMasterIdLst>
  <p:handoutMasterIdLst>
    <p:handoutMasterId r:id="rId38"/>
  </p:handoutMasterIdLst>
  <p:sldIdLst>
    <p:sldId id="300" r:id="rId3"/>
    <p:sldId id="318" r:id="rId4"/>
    <p:sldId id="306" r:id="rId5"/>
    <p:sldId id="311" r:id="rId6"/>
    <p:sldId id="331" r:id="rId7"/>
    <p:sldId id="332" r:id="rId8"/>
    <p:sldId id="312" r:id="rId9"/>
    <p:sldId id="319" r:id="rId10"/>
    <p:sldId id="310" r:id="rId11"/>
    <p:sldId id="307" r:id="rId12"/>
    <p:sldId id="333" r:id="rId13"/>
    <p:sldId id="294" r:id="rId14"/>
    <p:sldId id="296" r:id="rId15"/>
    <p:sldId id="298" r:id="rId16"/>
    <p:sldId id="291" r:id="rId17"/>
    <p:sldId id="301" r:id="rId18"/>
    <p:sldId id="335" r:id="rId19"/>
    <p:sldId id="326" r:id="rId20"/>
    <p:sldId id="313" r:id="rId21"/>
    <p:sldId id="314" r:id="rId22"/>
    <p:sldId id="315" r:id="rId23"/>
    <p:sldId id="302" r:id="rId24"/>
    <p:sldId id="334" r:id="rId25"/>
    <p:sldId id="303" r:id="rId26"/>
    <p:sldId id="304" r:id="rId27"/>
    <p:sldId id="330" r:id="rId28"/>
    <p:sldId id="292" r:id="rId29"/>
    <p:sldId id="293" r:id="rId30"/>
    <p:sldId id="321" r:id="rId31"/>
    <p:sldId id="322" r:id="rId32"/>
    <p:sldId id="324" r:id="rId33"/>
    <p:sldId id="328" r:id="rId34"/>
    <p:sldId id="336" r:id="rId35"/>
    <p:sldId id="305"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1" autoAdjust="0"/>
    <p:restoredTop sz="90692" autoAdjust="0"/>
  </p:normalViewPr>
  <p:slideViewPr>
    <p:cSldViewPr snapToGrid="0" snapToObjects="1">
      <p:cViewPr>
        <p:scale>
          <a:sx n="60" d="100"/>
          <a:sy n="60" d="100"/>
        </p:scale>
        <p:origin x="-690"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974"/>
    </p:cViewPr>
  </p:sorterViewPr>
  <p:notesViewPr>
    <p:cSldViewPr snapToGrid="0" snapToObjects="1">
      <p:cViewPr varScale="1">
        <p:scale>
          <a:sx n="100" d="100"/>
          <a:sy n="100" d="100"/>
        </p:scale>
        <p:origin x="-360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1093654197785"/>
          <c:y val="4.9960897114347945E-2"/>
          <c:w val="0.73911645262389503"/>
          <c:h val="0.75434173976420194"/>
        </c:manualLayout>
      </c:layout>
      <c:barChart>
        <c:barDir val="col"/>
        <c:grouping val="clustered"/>
        <c:varyColors val="0"/>
        <c:ser>
          <c:idx val="0"/>
          <c:order val="0"/>
          <c:tx>
            <c:strRef>
              <c:f>Sheet1!$B$1</c:f>
              <c:strCache>
                <c:ptCount val="1"/>
                <c:pt idx="0">
                  <c:v>Frequency</c:v>
                </c:pt>
              </c:strCache>
            </c:strRef>
          </c:tx>
          <c:spPr>
            <a:solidFill>
              <a:srgbClr val="00B050"/>
            </a:solidFill>
          </c:spPr>
          <c:invertIfNegative val="0"/>
          <c:trendline>
            <c:trendlineType val="linear"/>
            <c:dispRSqr val="0"/>
            <c:dispEq val="0"/>
          </c:trendline>
          <c:cat>
            <c:strRef>
              <c:f>Sheet1!$A$2:$A$8</c:f>
              <c:strCache>
                <c:ptCount val="7"/>
                <c:pt idx="0">
                  <c:v>FY07</c:v>
                </c:pt>
                <c:pt idx="1">
                  <c:v>FY08</c:v>
                </c:pt>
                <c:pt idx="2">
                  <c:v>FY09</c:v>
                </c:pt>
                <c:pt idx="3">
                  <c:v>FY10</c:v>
                </c:pt>
                <c:pt idx="4">
                  <c:v>FY11</c:v>
                </c:pt>
                <c:pt idx="5">
                  <c:v>FY12</c:v>
                </c:pt>
                <c:pt idx="6">
                  <c:v>FY13</c:v>
                </c:pt>
              </c:strCache>
            </c:strRef>
          </c:cat>
          <c:val>
            <c:numRef>
              <c:f>Sheet1!$B$2:$B$8</c:f>
              <c:numCache>
                <c:formatCode>_(* #,##0_);_(* \(#,##0\);_(* "-"??_);_(@_)</c:formatCode>
                <c:ptCount val="7"/>
                <c:pt idx="0">
                  <c:v>2</c:v>
                </c:pt>
                <c:pt idx="1">
                  <c:v>4</c:v>
                </c:pt>
                <c:pt idx="2">
                  <c:v>2</c:v>
                </c:pt>
                <c:pt idx="3">
                  <c:v>4</c:v>
                </c:pt>
                <c:pt idx="4">
                  <c:v>8</c:v>
                </c:pt>
                <c:pt idx="5">
                  <c:v>5</c:v>
                </c:pt>
                <c:pt idx="6">
                  <c:v>3</c:v>
                </c:pt>
              </c:numCache>
            </c:numRef>
          </c:val>
        </c:ser>
        <c:dLbls>
          <c:showLegendKey val="0"/>
          <c:showVal val="0"/>
          <c:showCatName val="0"/>
          <c:showSerName val="0"/>
          <c:showPercent val="0"/>
          <c:showBubbleSize val="0"/>
        </c:dLbls>
        <c:gapWidth val="150"/>
        <c:axId val="112939776"/>
        <c:axId val="112941696"/>
      </c:barChart>
      <c:lineChart>
        <c:grouping val="standard"/>
        <c:varyColors val="0"/>
        <c:ser>
          <c:idx val="1"/>
          <c:order val="1"/>
          <c:tx>
            <c:strRef>
              <c:f>Sheet1!$C$1</c:f>
              <c:strCache>
                <c:ptCount val="1"/>
                <c:pt idx="0">
                  <c:v>Incurred Indemnity</c:v>
                </c:pt>
              </c:strCache>
            </c:strRef>
          </c:tx>
          <c:cat>
            <c:strRef>
              <c:f>Sheet1!$A$2:$A$8</c:f>
              <c:strCache>
                <c:ptCount val="7"/>
                <c:pt idx="0">
                  <c:v>FY07</c:v>
                </c:pt>
                <c:pt idx="1">
                  <c:v>FY08</c:v>
                </c:pt>
                <c:pt idx="2">
                  <c:v>FY09</c:v>
                </c:pt>
                <c:pt idx="3">
                  <c:v>FY10</c:v>
                </c:pt>
                <c:pt idx="4">
                  <c:v>FY11</c:v>
                </c:pt>
                <c:pt idx="5">
                  <c:v>FY12</c:v>
                </c:pt>
                <c:pt idx="6">
                  <c:v>FY13</c:v>
                </c:pt>
              </c:strCache>
            </c:strRef>
          </c:cat>
          <c:val>
            <c:numRef>
              <c:f>Sheet1!$C$2:$C$8</c:f>
              <c:numCache>
                <c:formatCode>_(* #,##0_);_(* \(#,##0\);_(* "-"??_);_(@_)</c:formatCode>
                <c:ptCount val="7"/>
                <c:pt idx="0">
                  <c:v>44000</c:v>
                </c:pt>
                <c:pt idx="1">
                  <c:v>2150000</c:v>
                </c:pt>
                <c:pt idx="2">
                  <c:v>11500</c:v>
                </c:pt>
                <c:pt idx="3">
                  <c:v>825652</c:v>
                </c:pt>
                <c:pt idx="4">
                  <c:v>565000</c:v>
                </c:pt>
                <c:pt idx="5">
                  <c:v>1039267.42</c:v>
                </c:pt>
                <c:pt idx="6">
                  <c:v>113499</c:v>
                </c:pt>
              </c:numCache>
            </c:numRef>
          </c:val>
          <c:smooth val="0"/>
        </c:ser>
        <c:dLbls>
          <c:showLegendKey val="0"/>
          <c:showVal val="0"/>
          <c:showCatName val="0"/>
          <c:showSerName val="0"/>
          <c:showPercent val="0"/>
          <c:showBubbleSize val="0"/>
        </c:dLbls>
        <c:marker val="1"/>
        <c:smooth val="0"/>
        <c:axId val="112958080"/>
        <c:axId val="112956160"/>
      </c:lineChart>
      <c:catAx>
        <c:axId val="112939776"/>
        <c:scaling>
          <c:orientation val="minMax"/>
        </c:scaling>
        <c:delete val="0"/>
        <c:axPos val="b"/>
        <c:title>
          <c:tx>
            <c:rich>
              <a:bodyPr/>
              <a:lstStyle/>
              <a:p>
                <a:pPr>
                  <a:defRPr sz="1800" b="0"/>
                </a:pPr>
                <a:r>
                  <a:rPr lang="en-US" sz="1800" b="0" dirty="0" smtClean="0"/>
                  <a:t>Fiscal Year of Loss</a:t>
                </a:r>
                <a:endParaRPr lang="en-US" sz="1800" b="0" dirty="0"/>
              </a:p>
            </c:rich>
          </c:tx>
          <c:layout/>
          <c:overlay val="0"/>
        </c:title>
        <c:majorTickMark val="out"/>
        <c:minorTickMark val="none"/>
        <c:tickLblPos val="nextTo"/>
        <c:crossAx val="112941696"/>
        <c:crosses val="autoZero"/>
        <c:auto val="1"/>
        <c:lblAlgn val="ctr"/>
        <c:lblOffset val="100"/>
        <c:noMultiLvlLbl val="0"/>
      </c:catAx>
      <c:valAx>
        <c:axId val="112941696"/>
        <c:scaling>
          <c:orientation val="minMax"/>
        </c:scaling>
        <c:delete val="0"/>
        <c:axPos val="l"/>
        <c:majorGridlines/>
        <c:title>
          <c:tx>
            <c:rich>
              <a:bodyPr rot="-5400000" vert="horz"/>
              <a:lstStyle/>
              <a:p>
                <a:pPr>
                  <a:defRPr b="0"/>
                </a:pPr>
                <a:r>
                  <a:rPr lang="en-US" b="0" dirty="0" smtClean="0"/>
                  <a:t>Frequency</a:t>
                </a:r>
                <a:endParaRPr lang="en-US" b="0" dirty="0"/>
              </a:p>
            </c:rich>
          </c:tx>
          <c:layout>
            <c:manualLayout>
              <c:xMode val="edge"/>
              <c:yMode val="edge"/>
              <c:x val="1.4693606885628679E-2"/>
              <c:y val="0.32261048228346467"/>
            </c:manualLayout>
          </c:layout>
          <c:overlay val="0"/>
        </c:title>
        <c:numFmt formatCode="_(* #,##0_);_(* \(#,##0\);_(* &quot;-&quot;??_);_(@_)" sourceLinked="1"/>
        <c:majorTickMark val="out"/>
        <c:minorTickMark val="none"/>
        <c:tickLblPos val="nextTo"/>
        <c:txPr>
          <a:bodyPr/>
          <a:lstStyle/>
          <a:p>
            <a:pPr>
              <a:defRPr sz="1400">
                <a:solidFill>
                  <a:srgbClr val="00B050"/>
                </a:solidFill>
              </a:defRPr>
            </a:pPr>
            <a:endParaRPr lang="en-US"/>
          </a:p>
        </c:txPr>
        <c:crossAx val="112939776"/>
        <c:crosses val="autoZero"/>
        <c:crossBetween val="between"/>
      </c:valAx>
      <c:valAx>
        <c:axId val="112956160"/>
        <c:scaling>
          <c:orientation val="minMax"/>
        </c:scaling>
        <c:delete val="0"/>
        <c:axPos val="r"/>
        <c:title>
          <c:tx>
            <c:rich>
              <a:bodyPr rot="-5400000" vert="horz"/>
              <a:lstStyle/>
              <a:p>
                <a:pPr>
                  <a:defRPr b="0"/>
                </a:pPr>
                <a:r>
                  <a:rPr lang="en-US" b="0" dirty="0" smtClean="0"/>
                  <a:t>Incurred</a:t>
                </a:r>
                <a:r>
                  <a:rPr lang="en-US" b="0" baseline="0" dirty="0" smtClean="0"/>
                  <a:t> Indemnity</a:t>
                </a:r>
                <a:endParaRPr lang="en-US" b="0" dirty="0"/>
              </a:p>
            </c:rich>
          </c:tx>
          <c:layout>
            <c:manualLayout>
              <c:xMode val="edge"/>
              <c:yMode val="edge"/>
              <c:x val="0.9539652965815425"/>
              <c:y val="0.26429798228346457"/>
            </c:manualLayout>
          </c:layout>
          <c:overlay val="0"/>
        </c:title>
        <c:numFmt formatCode="&quot;$&quot;#,##0" sourceLinked="0"/>
        <c:majorTickMark val="out"/>
        <c:minorTickMark val="none"/>
        <c:tickLblPos val="nextTo"/>
        <c:txPr>
          <a:bodyPr/>
          <a:lstStyle/>
          <a:p>
            <a:pPr>
              <a:defRPr sz="1400">
                <a:solidFill>
                  <a:srgbClr val="C00000"/>
                </a:solidFill>
              </a:defRPr>
            </a:pPr>
            <a:endParaRPr lang="en-US"/>
          </a:p>
        </c:txPr>
        <c:crossAx val="112958080"/>
        <c:crosses val="max"/>
        <c:crossBetween val="between"/>
      </c:valAx>
      <c:catAx>
        <c:axId val="112958080"/>
        <c:scaling>
          <c:orientation val="minMax"/>
        </c:scaling>
        <c:delete val="1"/>
        <c:axPos val="b"/>
        <c:majorTickMark val="out"/>
        <c:minorTickMark val="none"/>
        <c:tickLblPos val="none"/>
        <c:crossAx val="112956160"/>
        <c:crosses val="autoZero"/>
        <c:auto val="1"/>
        <c:lblAlgn val="ctr"/>
        <c:lblOffset val="100"/>
        <c:noMultiLvlLbl val="0"/>
      </c:catAx>
    </c:plotArea>
    <c:legend>
      <c:legendPos val="r"/>
      <c:layout>
        <c:manualLayout>
          <c:xMode val="edge"/>
          <c:yMode val="edge"/>
          <c:x val="0.28568098330429581"/>
          <c:y val="6.6390009842519707E-2"/>
          <c:w val="0.25733632327787737"/>
          <c:h val="0.1576598829440525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89604080150878"/>
          <c:y val="5.2801083833142845E-2"/>
          <c:w val="0.73911645262389503"/>
          <c:h val="0.75434173976420194"/>
        </c:manualLayout>
      </c:layout>
      <c:barChart>
        <c:barDir val="col"/>
        <c:grouping val="stacked"/>
        <c:varyColors val="0"/>
        <c:ser>
          <c:idx val="0"/>
          <c:order val="0"/>
          <c:tx>
            <c:strRef>
              <c:f>Sheet1!$B$1</c:f>
              <c:strCache>
                <c:ptCount val="1"/>
                <c:pt idx="0">
                  <c:v>Inpatient - Robotic Assisted Procedures</c:v>
                </c:pt>
              </c:strCache>
            </c:strRef>
          </c:tx>
          <c:spPr>
            <a:solidFill>
              <a:schemeClr val="tx2">
                <a:lumMod val="60000"/>
                <a:lumOff val="40000"/>
              </a:schemeClr>
            </a:solidFill>
          </c:spPr>
          <c:invertIfNegative val="0"/>
          <c:cat>
            <c:strRef>
              <c:f>Sheet1!$A$2:$A$6</c:f>
              <c:strCache>
                <c:ptCount val="5"/>
                <c:pt idx="0">
                  <c:v>FY09</c:v>
                </c:pt>
                <c:pt idx="1">
                  <c:v>FY10</c:v>
                </c:pt>
                <c:pt idx="2">
                  <c:v>FY11</c:v>
                </c:pt>
                <c:pt idx="3">
                  <c:v>FY12</c:v>
                </c:pt>
                <c:pt idx="4">
                  <c:v>FY13</c:v>
                </c:pt>
              </c:strCache>
            </c:strRef>
          </c:cat>
          <c:val>
            <c:numRef>
              <c:f>Sheet1!$B$2:$B$6</c:f>
              <c:numCache>
                <c:formatCode>_(* #,##0.0_);_(* \(#,##0.0\);_(* "-"??_);_(@_)</c:formatCode>
                <c:ptCount val="5"/>
                <c:pt idx="0">
                  <c:v>797</c:v>
                </c:pt>
                <c:pt idx="1">
                  <c:v>1657</c:v>
                </c:pt>
                <c:pt idx="2">
                  <c:v>2325</c:v>
                </c:pt>
                <c:pt idx="3">
                  <c:v>2765</c:v>
                </c:pt>
                <c:pt idx="4">
                  <c:v>2558</c:v>
                </c:pt>
              </c:numCache>
            </c:numRef>
          </c:val>
        </c:ser>
        <c:ser>
          <c:idx val="1"/>
          <c:order val="1"/>
          <c:tx>
            <c:strRef>
              <c:f>Sheet1!$C$1</c:f>
              <c:strCache>
                <c:ptCount val="1"/>
                <c:pt idx="0">
                  <c:v>Outpatient - Robotic Assisted Procedures</c:v>
                </c:pt>
              </c:strCache>
            </c:strRef>
          </c:tx>
          <c:spPr>
            <a:ln>
              <a:solidFill>
                <a:schemeClr val="accent6">
                  <a:lumMod val="75000"/>
                </a:schemeClr>
              </a:solidFill>
            </a:ln>
          </c:spPr>
          <c:invertIfNegative val="0"/>
          <c:cat>
            <c:strRef>
              <c:f>Sheet1!$A$2:$A$6</c:f>
              <c:strCache>
                <c:ptCount val="5"/>
                <c:pt idx="0">
                  <c:v>FY09</c:v>
                </c:pt>
                <c:pt idx="1">
                  <c:v>FY10</c:v>
                </c:pt>
                <c:pt idx="2">
                  <c:v>FY11</c:v>
                </c:pt>
                <c:pt idx="3">
                  <c:v>FY12</c:v>
                </c:pt>
                <c:pt idx="4">
                  <c:v>FY13</c:v>
                </c:pt>
              </c:strCache>
            </c:strRef>
          </c:cat>
          <c:val>
            <c:numRef>
              <c:f>Sheet1!$C$2:$C$6</c:f>
              <c:numCache>
                <c:formatCode>_(* #,##0_);_(* \(#,##0\);_(* "-"??_);_(@_)</c:formatCode>
                <c:ptCount val="5"/>
                <c:pt idx="0">
                  <c:v>333</c:v>
                </c:pt>
                <c:pt idx="1">
                  <c:v>478</c:v>
                </c:pt>
                <c:pt idx="2">
                  <c:v>733</c:v>
                </c:pt>
                <c:pt idx="3">
                  <c:v>1746</c:v>
                </c:pt>
                <c:pt idx="4">
                  <c:v>2822</c:v>
                </c:pt>
              </c:numCache>
            </c:numRef>
          </c:val>
        </c:ser>
        <c:dLbls>
          <c:showLegendKey val="0"/>
          <c:showVal val="0"/>
          <c:showCatName val="0"/>
          <c:showSerName val="0"/>
          <c:showPercent val="0"/>
          <c:showBubbleSize val="0"/>
        </c:dLbls>
        <c:gapWidth val="150"/>
        <c:overlap val="100"/>
        <c:axId val="112879872"/>
        <c:axId val="112894336"/>
      </c:barChart>
      <c:catAx>
        <c:axId val="112879872"/>
        <c:scaling>
          <c:orientation val="minMax"/>
        </c:scaling>
        <c:delete val="0"/>
        <c:axPos val="b"/>
        <c:title>
          <c:tx>
            <c:rich>
              <a:bodyPr/>
              <a:lstStyle/>
              <a:p>
                <a:pPr>
                  <a:defRPr sz="1800" b="0"/>
                </a:pPr>
                <a:r>
                  <a:rPr lang="en-US" sz="1800" b="0" dirty="0" smtClean="0"/>
                  <a:t>Fiscal Year</a:t>
                </a:r>
                <a:endParaRPr lang="en-US" sz="1800" b="0" dirty="0"/>
              </a:p>
            </c:rich>
          </c:tx>
          <c:layout/>
          <c:overlay val="0"/>
        </c:title>
        <c:majorTickMark val="out"/>
        <c:minorTickMark val="none"/>
        <c:tickLblPos val="nextTo"/>
        <c:crossAx val="112894336"/>
        <c:crosses val="autoZero"/>
        <c:auto val="1"/>
        <c:lblAlgn val="ctr"/>
        <c:lblOffset val="100"/>
        <c:noMultiLvlLbl val="0"/>
      </c:catAx>
      <c:valAx>
        <c:axId val="112894336"/>
        <c:scaling>
          <c:orientation val="minMax"/>
        </c:scaling>
        <c:delete val="0"/>
        <c:axPos val="l"/>
        <c:majorGridlines/>
        <c:title>
          <c:tx>
            <c:rich>
              <a:bodyPr rot="-5400000" vert="horz"/>
              <a:lstStyle/>
              <a:p>
                <a:pPr>
                  <a:defRPr b="0"/>
                </a:pPr>
                <a:r>
                  <a:rPr lang="en-US" b="0" dirty="0" smtClean="0"/>
                  <a:t>Robotic Assisted Procedures</a:t>
                </a:r>
                <a:endParaRPr lang="en-US" b="0" dirty="0"/>
              </a:p>
            </c:rich>
          </c:tx>
          <c:layout>
            <c:manualLayout>
              <c:xMode val="edge"/>
              <c:yMode val="edge"/>
              <c:x val="4.6754004937137432E-2"/>
              <c:y val="0.16071990458761723"/>
            </c:manualLayout>
          </c:layout>
          <c:overlay val="0"/>
        </c:title>
        <c:numFmt formatCode="_(* #,##0_);_(* \(#,##0\);_(* &quot;-&quot;??_);_(@_)" sourceLinked="0"/>
        <c:majorTickMark val="out"/>
        <c:minorTickMark val="none"/>
        <c:tickLblPos val="nextTo"/>
        <c:spPr>
          <a:noFill/>
          <a:ln>
            <a:noFill/>
          </a:ln>
        </c:spPr>
        <c:txPr>
          <a:bodyPr/>
          <a:lstStyle/>
          <a:p>
            <a:pPr>
              <a:defRPr sz="1400" baseline="0">
                <a:solidFill>
                  <a:schemeClr val="tx1"/>
                </a:solidFill>
              </a:defRPr>
            </a:pPr>
            <a:endParaRPr lang="en-US"/>
          </a:p>
        </c:txPr>
        <c:crossAx val="112879872"/>
        <c:crosses val="autoZero"/>
        <c:crossBetween val="between"/>
      </c:valAx>
    </c:plotArea>
    <c:legend>
      <c:legendPos val="r"/>
      <c:layout>
        <c:manualLayout>
          <c:xMode val="edge"/>
          <c:yMode val="edge"/>
          <c:x val="0.17709103635352491"/>
          <c:y val="5.7869363487319893E-2"/>
          <c:w val="0.25733632327787737"/>
          <c:h val="0.22298417747633534"/>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01093654197785"/>
          <c:y val="4.9960897114347938E-2"/>
          <c:w val="0.73911645262389503"/>
          <c:h val="0.75434173976420194"/>
        </c:manualLayout>
      </c:layout>
      <c:barChart>
        <c:barDir val="col"/>
        <c:grouping val="clustered"/>
        <c:varyColors val="0"/>
        <c:ser>
          <c:idx val="0"/>
          <c:order val="0"/>
          <c:tx>
            <c:strRef>
              <c:f>Sheet1!$B$1</c:f>
              <c:strCache>
                <c:ptCount val="1"/>
                <c:pt idx="0">
                  <c:v>Frequency per 10,000 Robotics Assisted Procedures</c:v>
                </c:pt>
              </c:strCache>
            </c:strRef>
          </c:tx>
          <c:spPr>
            <a:solidFill>
              <a:schemeClr val="tx2">
                <a:lumMod val="60000"/>
                <a:lumOff val="40000"/>
              </a:schemeClr>
            </a:solidFill>
          </c:spPr>
          <c:invertIfNegative val="0"/>
          <c:cat>
            <c:strRef>
              <c:f>Sheet1!$A$2:$A$8</c:f>
              <c:strCache>
                <c:ptCount val="7"/>
                <c:pt idx="0">
                  <c:v>FY07</c:v>
                </c:pt>
                <c:pt idx="1">
                  <c:v>FY08</c:v>
                </c:pt>
                <c:pt idx="2">
                  <c:v>FY09</c:v>
                </c:pt>
                <c:pt idx="3">
                  <c:v>FY10</c:v>
                </c:pt>
                <c:pt idx="4">
                  <c:v>FY11</c:v>
                </c:pt>
                <c:pt idx="5">
                  <c:v>FY12</c:v>
                </c:pt>
                <c:pt idx="6">
                  <c:v>FY13</c:v>
                </c:pt>
              </c:strCache>
            </c:strRef>
          </c:cat>
          <c:val>
            <c:numRef>
              <c:f>Sheet1!$B$2:$B$8</c:f>
              <c:numCache>
                <c:formatCode>General</c:formatCode>
                <c:ptCount val="7"/>
                <c:pt idx="2" formatCode="_(* #,##0.0_);_(* \(#,##0.0\);_(* &quot;-&quot;??_);_(@_)">
                  <c:v>17.69911504424779</c:v>
                </c:pt>
                <c:pt idx="3" formatCode="_(* #,##0.0_);_(* \(#,##0.0\);_(* &quot;-&quot;??_);_(@_)">
                  <c:v>18.735362997658083</c:v>
                </c:pt>
                <c:pt idx="4" formatCode="_(* #,##0.0_);_(* \(#,##0.0\);_(* &quot;-&quot;??_);_(@_)">
                  <c:v>26.160889470241987</c:v>
                </c:pt>
                <c:pt idx="5" formatCode="_(* #,##0.0_);_(* \(#,##0.0\);_(* &quot;-&quot;??_);_(@_)">
                  <c:v>11.084016847705609</c:v>
                </c:pt>
                <c:pt idx="6" formatCode="_(* #,##0.0_);_(* \(#,##0.0\);_(* &quot;-&quot;??_);_(@_)">
                  <c:v>5.5762081784386632</c:v>
                </c:pt>
              </c:numCache>
            </c:numRef>
          </c:val>
        </c:ser>
        <c:dLbls>
          <c:showLegendKey val="0"/>
          <c:showVal val="0"/>
          <c:showCatName val="0"/>
          <c:showSerName val="0"/>
          <c:showPercent val="0"/>
          <c:showBubbleSize val="0"/>
        </c:dLbls>
        <c:gapWidth val="150"/>
        <c:axId val="112788608"/>
        <c:axId val="112790912"/>
      </c:barChart>
      <c:lineChart>
        <c:grouping val="standard"/>
        <c:varyColors val="0"/>
        <c:ser>
          <c:idx val="1"/>
          <c:order val="1"/>
          <c:tx>
            <c:strRef>
              <c:f>Sheet1!$C$1</c:f>
              <c:strCache>
                <c:ptCount val="1"/>
                <c:pt idx="0">
                  <c:v>Average Claim Severity</c:v>
                </c:pt>
              </c:strCache>
            </c:strRef>
          </c:tx>
          <c:spPr>
            <a:ln>
              <a:solidFill>
                <a:schemeClr val="accent6">
                  <a:lumMod val="75000"/>
                </a:schemeClr>
              </a:solidFill>
            </a:ln>
          </c:spPr>
          <c:marker>
            <c:spPr>
              <a:solidFill>
                <a:schemeClr val="accent6">
                  <a:lumMod val="75000"/>
                </a:schemeClr>
              </a:solidFill>
            </c:spPr>
          </c:marker>
          <c:cat>
            <c:strRef>
              <c:f>Sheet1!$A$2:$A$8</c:f>
              <c:strCache>
                <c:ptCount val="7"/>
                <c:pt idx="0">
                  <c:v>FY07</c:v>
                </c:pt>
                <c:pt idx="1">
                  <c:v>FY08</c:v>
                </c:pt>
                <c:pt idx="2">
                  <c:v>FY09</c:v>
                </c:pt>
                <c:pt idx="3">
                  <c:v>FY10</c:v>
                </c:pt>
                <c:pt idx="4">
                  <c:v>FY11</c:v>
                </c:pt>
                <c:pt idx="5">
                  <c:v>FY12</c:v>
                </c:pt>
                <c:pt idx="6">
                  <c:v>FY13</c:v>
                </c:pt>
              </c:strCache>
            </c:strRef>
          </c:cat>
          <c:val>
            <c:numRef>
              <c:f>Sheet1!$C$2:$C$8</c:f>
              <c:numCache>
                <c:formatCode>_(* #,##0_);_(* \(#,##0\);_(* "-"??_);_(@_)</c:formatCode>
                <c:ptCount val="7"/>
                <c:pt idx="0">
                  <c:v>93700.35</c:v>
                </c:pt>
                <c:pt idx="1">
                  <c:v>618141.64</c:v>
                </c:pt>
                <c:pt idx="2">
                  <c:v>9150</c:v>
                </c:pt>
                <c:pt idx="3">
                  <c:v>274345.065</c:v>
                </c:pt>
                <c:pt idx="4">
                  <c:v>92159.42</c:v>
                </c:pt>
                <c:pt idx="5">
                  <c:v>217145.10200000001</c:v>
                </c:pt>
                <c:pt idx="6">
                  <c:v>39083</c:v>
                </c:pt>
              </c:numCache>
            </c:numRef>
          </c:val>
          <c:smooth val="0"/>
        </c:ser>
        <c:dLbls>
          <c:showLegendKey val="0"/>
          <c:showVal val="0"/>
          <c:showCatName val="0"/>
          <c:showSerName val="0"/>
          <c:showPercent val="0"/>
          <c:showBubbleSize val="0"/>
        </c:dLbls>
        <c:marker val="1"/>
        <c:smooth val="0"/>
        <c:axId val="112795008"/>
        <c:axId val="112793088"/>
      </c:lineChart>
      <c:catAx>
        <c:axId val="112788608"/>
        <c:scaling>
          <c:orientation val="minMax"/>
        </c:scaling>
        <c:delete val="0"/>
        <c:axPos val="b"/>
        <c:title>
          <c:tx>
            <c:rich>
              <a:bodyPr/>
              <a:lstStyle/>
              <a:p>
                <a:pPr>
                  <a:defRPr sz="1800" b="0"/>
                </a:pPr>
                <a:r>
                  <a:rPr lang="en-US" sz="1800" b="0" dirty="0" smtClean="0"/>
                  <a:t>Fiscal Year of Loss</a:t>
                </a:r>
                <a:endParaRPr lang="en-US" sz="1800" b="0" dirty="0"/>
              </a:p>
            </c:rich>
          </c:tx>
          <c:layout/>
          <c:overlay val="0"/>
        </c:title>
        <c:majorTickMark val="out"/>
        <c:minorTickMark val="none"/>
        <c:tickLblPos val="nextTo"/>
        <c:crossAx val="112790912"/>
        <c:crosses val="autoZero"/>
        <c:auto val="1"/>
        <c:lblAlgn val="ctr"/>
        <c:lblOffset val="100"/>
        <c:noMultiLvlLbl val="0"/>
      </c:catAx>
      <c:valAx>
        <c:axId val="112790912"/>
        <c:scaling>
          <c:orientation val="minMax"/>
          <c:max val="35"/>
        </c:scaling>
        <c:delete val="0"/>
        <c:axPos val="l"/>
        <c:majorGridlines/>
        <c:title>
          <c:tx>
            <c:rich>
              <a:bodyPr rot="-5400000" vert="horz"/>
              <a:lstStyle/>
              <a:p>
                <a:pPr>
                  <a:defRPr sz="1400" b="0"/>
                </a:pPr>
                <a:r>
                  <a:rPr lang="en-US" sz="1400" b="0" dirty="0" smtClean="0"/>
                  <a:t>Frequency Per 10,000 Procedures</a:t>
                </a:r>
                <a:endParaRPr lang="en-US" sz="1400" b="0" dirty="0"/>
              </a:p>
            </c:rich>
          </c:tx>
          <c:layout>
            <c:manualLayout>
              <c:xMode val="edge"/>
              <c:yMode val="edge"/>
              <c:x val="7.5409685382479717E-3"/>
              <c:y val="0.14083859755605291"/>
            </c:manualLayout>
          </c:layout>
          <c:overlay val="0"/>
        </c:title>
        <c:numFmt formatCode="General" sourceLinked="1"/>
        <c:majorTickMark val="out"/>
        <c:minorTickMark val="none"/>
        <c:tickLblPos val="nextTo"/>
        <c:spPr>
          <a:noFill/>
          <a:ln>
            <a:noFill/>
          </a:ln>
        </c:spPr>
        <c:txPr>
          <a:bodyPr/>
          <a:lstStyle/>
          <a:p>
            <a:pPr>
              <a:defRPr sz="1400" baseline="0">
                <a:solidFill>
                  <a:schemeClr val="accent1"/>
                </a:solidFill>
              </a:defRPr>
            </a:pPr>
            <a:endParaRPr lang="en-US"/>
          </a:p>
        </c:txPr>
        <c:crossAx val="112788608"/>
        <c:crosses val="autoZero"/>
        <c:crossBetween val="between"/>
      </c:valAx>
      <c:valAx>
        <c:axId val="112793088"/>
        <c:scaling>
          <c:orientation val="minMax"/>
        </c:scaling>
        <c:delete val="0"/>
        <c:axPos val="r"/>
        <c:title>
          <c:tx>
            <c:rich>
              <a:bodyPr rot="-5400000" vert="horz"/>
              <a:lstStyle/>
              <a:p>
                <a:pPr>
                  <a:defRPr sz="1400" b="0"/>
                </a:pPr>
                <a:r>
                  <a:rPr lang="en-US" sz="1400" b="0" dirty="0" smtClean="0"/>
                  <a:t>Average</a:t>
                </a:r>
                <a:r>
                  <a:rPr lang="en-US" sz="1400" b="0" baseline="0" dirty="0" smtClean="0"/>
                  <a:t> Severity Per Claim</a:t>
                </a:r>
                <a:endParaRPr lang="en-US" sz="1400" b="0" dirty="0"/>
              </a:p>
            </c:rich>
          </c:tx>
          <c:layout>
            <c:manualLayout>
              <c:xMode val="edge"/>
              <c:yMode val="edge"/>
              <c:x val="0.9539652965815425"/>
              <c:y val="0.18193252118902295"/>
            </c:manualLayout>
          </c:layout>
          <c:overlay val="0"/>
        </c:title>
        <c:numFmt formatCode="&quot;$&quot;#,##0" sourceLinked="0"/>
        <c:majorTickMark val="out"/>
        <c:minorTickMark val="none"/>
        <c:tickLblPos val="nextTo"/>
        <c:txPr>
          <a:bodyPr/>
          <a:lstStyle/>
          <a:p>
            <a:pPr>
              <a:defRPr sz="1400" baseline="0">
                <a:solidFill>
                  <a:schemeClr val="accent6">
                    <a:lumMod val="75000"/>
                  </a:schemeClr>
                </a:solidFill>
              </a:defRPr>
            </a:pPr>
            <a:endParaRPr lang="en-US"/>
          </a:p>
        </c:txPr>
        <c:crossAx val="112795008"/>
        <c:crosses val="max"/>
        <c:crossBetween val="between"/>
      </c:valAx>
      <c:catAx>
        <c:axId val="112795008"/>
        <c:scaling>
          <c:orientation val="minMax"/>
        </c:scaling>
        <c:delete val="1"/>
        <c:axPos val="b"/>
        <c:majorTickMark val="out"/>
        <c:minorTickMark val="none"/>
        <c:tickLblPos val="none"/>
        <c:crossAx val="112793088"/>
        <c:crosses val="autoZero"/>
        <c:auto val="1"/>
        <c:lblAlgn val="ctr"/>
        <c:lblOffset val="100"/>
        <c:noMultiLvlLbl val="0"/>
      </c:catAx>
    </c:plotArea>
    <c:legend>
      <c:legendPos val="r"/>
      <c:layout>
        <c:manualLayout>
          <c:xMode val="edge"/>
          <c:yMode val="edge"/>
          <c:x val="0.50135268349818762"/>
          <c:y val="5.2188990049730113E-2"/>
          <c:w val="0.33877878349095553"/>
          <c:h val="0.21446361731995064"/>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1405534351809"/>
          <c:y val="0.2075881071422489"/>
          <c:w val="0.72945808311083959"/>
          <c:h val="0.39919186438810256"/>
        </c:manualLayout>
      </c:layout>
      <c:barChart>
        <c:barDir val="col"/>
        <c:grouping val="clustered"/>
        <c:varyColors val="0"/>
        <c:ser>
          <c:idx val="0"/>
          <c:order val="0"/>
          <c:tx>
            <c:strRef>
              <c:f>Sheet1!$B$1</c:f>
              <c:strCache>
                <c:ptCount val="1"/>
                <c:pt idx="0">
                  <c:v>Frequency</c:v>
                </c:pt>
              </c:strCache>
            </c:strRef>
          </c:tx>
          <c:spPr>
            <a:solidFill>
              <a:srgbClr val="00B050"/>
            </a:solidFill>
            <a:ln w="28575">
              <a:noFill/>
            </a:ln>
          </c:spPr>
          <c:invertIfNegative val="0"/>
          <c:cat>
            <c:strRef>
              <c:f>Sheet1!$A$2:$A$14</c:f>
              <c:strCache>
                <c:ptCount val="13"/>
                <c:pt idx="0">
                  <c:v>IMPROPER PERFORMANCE OF SURGERY</c:v>
                </c:pt>
                <c:pt idx="1">
                  <c:v>IMPROPER POSITIONING IN SURGERY</c:v>
                </c:pt>
                <c:pt idx="2">
                  <c:v>COMPLICATION OF SURGERY</c:v>
                </c:pt>
                <c:pt idx="3">
                  <c:v>RETAINED FOREIGN BODY</c:v>
                </c:pt>
                <c:pt idx="4">
                  <c:v>SURGERY RELATED (NOC)</c:v>
                </c:pt>
                <c:pt idx="5">
                  <c:v>DELAY IN DIAGNOSIS IN ER</c:v>
                </c:pt>
                <c:pt idx="6">
                  <c:v>FAILURE TO DIAGNOSE IN ER</c:v>
                </c:pt>
                <c:pt idx="7">
                  <c:v>FAILURE TO DIAGNOSE</c:v>
                </c:pt>
                <c:pt idx="8">
                  <c:v>PROCEDURE NOT PERFORMED</c:v>
                </c:pt>
                <c:pt idx="9">
                  <c:v>TREATMENT RELATED (NOC)</c:v>
                </c:pt>
                <c:pt idx="10">
                  <c:v>DELAY IN TREATMENT</c:v>
                </c:pt>
                <c:pt idx="11">
                  <c:v>FAILURE TO TREAT</c:v>
                </c:pt>
                <c:pt idx="12">
                  <c:v>FAILURE TO ORDER APPROPRIATE MEDICATION</c:v>
                </c:pt>
              </c:strCache>
            </c:strRef>
          </c:cat>
          <c:val>
            <c:numRef>
              <c:f>Sheet1!$B$2:$B$14</c:f>
              <c:numCache>
                <c:formatCode>_(* #,##0_);_(* \(#,##0\);_(* "-"??_);_(@_)</c:formatCode>
                <c:ptCount val="13"/>
                <c:pt idx="0">
                  <c:v>8</c:v>
                </c:pt>
                <c:pt idx="1">
                  <c:v>5</c:v>
                </c:pt>
                <c:pt idx="2">
                  <c:v>4</c:v>
                </c:pt>
                <c:pt idx="3">
                  <c:v>2</c:v>
                </c:pt>
                <c:pt idx="4">
                  <c:v>1</c:v>
                </c:pt>
                <c:pt idx="5">
                  <c:v>1</c:v>
                </c:pt>
                <c:pt idx="6">
                  <c:v>1</c:v>
                </c:pt>
                <c:pt idx="7">
                  <c:v>1</c:v>
                </c:pt>
                <c:pt idx="8">
                  <c:v>1</c:v>
                </c:pt>
                <c:pt idx="9">
                  <c:v>1</c:v>
                </c:pt>
                <c:pt idx="10">
                  <c:v>1</c:v>
                </c:pt>
                <c:pt idx="11">
                  <c:v>1</c:v>
                </c:pt>
                <c:pt idx="12">
                  <c:v>1</c:v>
                </c:pt>
              </c:numCache>
            </c:numRef>
          </c:val>
        </c:ser>
        <c:dLbls>
          <c:showLegendKey val="0"/>
          <c:showVal val="0"/>
          <c:showCatName val="0"/>
          <c:showSerName val="0"/>
          <c:showPercent val="0"/>
          <c:showBubbleSize val="0"/>
        </c:dLbls>
        <c:gapWidth val="150"/>
        <c:axId val="113006848"/>
        <c:axId val="113020928"/>
      </c:barChart>
      <c:stockChart>
        <c:ser>
          <c:idx val="1"/>
          <c:order val="1"/>
          <c:tx>
            <c:strRef>
              <c:f>Sheet1!$C$1</c:f>
              <c:strCache>
                <c:ptCount val="1"/>
                <c:pt idx="0">
                  <c:v>Max</c:v>
                </c:pt>
              </c:strCache>
            </c:strRef>
          </c:tx>
          <c:spPr>
            <a:ln w="0">
              <a:noFill/>
            </a:ln>
          </c:spPr>
          <c:marker>
            <c:symbol val="none"/>
          </c:marker>
          <c:cat>
            <c:strRef>
              <c:f>Sheet1!$A$2:$A$14</c:f>
              <c:strCache>
                <c:ptCount val="13"/>
                <c:pt idx="0">
                  <c:v>IMPROPER PERFORMANCE OF SURGERY</c:v>
                </c:pt>
                <c:pt idx="1">
                  <c:v>IMPROPER POSITIONING IN SURGERY</c:v>
                </c:pt>
                <c:pt idx="2">
                  <c:v>COMPLICATION OF SURGERY</c:v>
                </c:pt>
                <c:pt idx="3">
                  <c:v>RETAINED FOREIGN BODY</c:v>
                </c:pt>
                <c:pt idx="4">
                  <c:v>SURGERY RELATED (NOC)</c:v>
                </c:pt>
                <c:pt idx="5">
                  <c:v>DELAY IN DIAGNOSIS IN ER</c:v>
                </c:pt>
                <c:pt idx="6">
                  <c:v>FAILURE TO DIAGNOSE IN ER</c:v>
                </c:pt>
                <c:pt idx="7">
                  <c:v>FAILURE TO DIAGNOSE</c:v>
                </c:pt>
                <c:pt idx="8">
                  <c:v>PROCEDURE NOT PERFORMED</c:v>
                </c:pt>
                <c:pt idx="9">
                  <c:v>TREATMENT RELATED (NOC)</c:v>
                </c:pt>
                <c:pt idx="10">
                  <c:v>DELAY IN TREATMENT</c:v>
                </c:pt>
                <c:pt idx="11">
                  <c:v>FAILURE TO TREAT</c:v>
                </c:pt>
                <c:pt idx="12">
                  <c:v>FAILURE TO ORDER APPROPRIATE MEDICATION</c:v>
                </c:pt>
              </c:strCache>
            </c:strRef>
          </c:cat>
          <c:val>
            <c:numRef>
              <c:f>Sheet1!$C$2:$C$14</c:f>
              <c:numCache>
                <c:formatCode>"$"#,##0_);\("$"#,##0\)</c:formatCode>
                <c:ptCount val="13"/>
                <c:pt idx="0">
                  <c:v>750000</c:v>
                </c:pt>
                <c:pt idx="1">
                  <c:v>100000</c:v>
                </c:pt>
                <c:pt idx="2">
                  <c:v>180000</c:v>
                </c:pt>
                <c:pt idx="3">
                  <c:v>10000</c:v>
                </c:pt>
                <c:pt idx="4">
                  <c:v>5999</c:v>
                </c:pt>
                <c:pt idx="5">
                  <c:v>750000</c:v>
                </c:pt>
                <c:pt idx="6">
                  <c:v>15000</c:v>
                </c:pt>
                <c:pt idx="7">
                  <c:v>0</c:v>
                </c:pt>
                <c:pt idx="8">
                  <c:v>5000</c:v>
                </c:pt>
                <c:pt idx="9">
                  <c:v>11500</c:v>
                </c:pt>
                <c:pt idx="10">
                  <c:v>700000</c:v>
                </c:pt>
                <c:pt idx="11">
                  <c:v>750000</c:v>
                </c:pt>
                <c:pt idx="12">
                  <c:v>700000</c:v>
                </c:pt>
              </c:numCache>
            </c:numRef>
          </c:val>
          <c:smooth val="0"/>
        </c:ser>
        <c:ser>
          <c:idx val="2"/>
          <c:order val="2"/>
          <c:tx>
            <c:strRef>
              <c:f>Sheet1!$D$1</c:f>
              <c:strCache>
                <c:ptCount val="1"/>
                <c:pt idx="0">
                  <c:v>Min</c:v>
                </c:pt>
              </c:strCache>
            </c:strRef>
          </c:tx>
          <c:spPr>
            <a:ln w="28575">
              <a:noFill/>
            </a:ln>
          </c:spPr>
          <c:marker>
            <c:symbol val="none"/>
          </c:marker>
          <c:cat>
            <c:strRef>
              <c:f>Sheet1!$A$2:$A$14</c:f>
              <c:strCache>
                <c:ptCount val="13"/>
                <c:pt idx="0">
                  <c:v>IMPROPER PERFORMANCE OF SURGERY</c:v>
                </c:pt>
                <c:pt idx="1">
                  <c:v>IMPROPER POSITIONING IN SURGERY</c:v>
                </c:pt>
                <c:pt idx="2">
                  <c:v>COMPLICATION OF SURGERY</c:v>
                </c:pt>
                <c:pt idx="3">
                  <c:v>RETAINED FOREIGN BODY</c:v>
                </c:pt>
                <c:pt idx="4">
                  <c:v>SURGERY RELATED (NOC)</c:v>
                </c:pt>
                <c:pt idx="5">
                  <c:v>DELAY IN DIAGNOSIS IN ER</c:v>
                </c:pt>
                <c:pt idx="6">
                  <c:v>FAILURE TO DIAGNOSE IN ER</c:v>
                </c:pt>
                <c:pt idx="7">
                  <c:v>FAILURE TO DIAGNOSE</c:v>
                </c:pt>
                <c:pt idx="8">
                  <c:v>PROCEDURE NOT PERFORMED</c:v>
                </c:pt>
                <c:pt idx="9">
                  <c:v>TREATMENT RELATED (NOC)</c:v>
                </c:pt>
                <c:pt idx="10">
                  <c:v>DELAY IN TREATMENT</c:v>
                </c:pt>
                <c:pt idx="11">
                  <c:v>FAILURE TO TREAT</c:v>
                </c:pt>
                <c:pt idx="12">
                  <c:v>FAILURE TO ORDER APPROPRIATE MEDICATION</c:v>
                </c:pt>
              </c:strCache>
            </c:strRef>
          </c:cat>
          <c:val>
            <c:numRef>
              <c:f>Sheet1!$D$2:$D$14</c:f>
              <c:numCache>
                <c:formatCode>"$"#,##0_);\("$"#,##0\)</c:formatCode>
                <c:ptCount val="13"/>
                <c:pt idx="0">
                  <c:v>0</c:v>
                </c:pt>
                <c:pt idx="1">
                  <c:v>651.94999999999993</c:v>
                </c:pt>
                <c:pt idx="2">
                  <c:v>20000</c:v>
                </c:pt>
                <c:pt idx="3">
                  <c:v>0</c:v>
                </c:pt>
                <c:pt idx="4">
                  <c:v>5999</c:v>
                </c:pt>
                <c:pt idx="5">
                  <c:v>750000</c:v>
                </c:pt>
                <c:pt idx="6">
                  <c:v>15000</c:v>
                </c:pt>
                <c:pt idx="7">
                  <c:v>0</c:v>
                </c:pt>
                <c:pt idx="8">
                  <c:v>5000</c:v>
                </c:pt>
                <c:pt idx="9">
                  <c:v>11500</c:v>
                </c:pt>
                <c:pt idx="10">
                  <c:v>700000</c:v>
                </c:pt>
                <c:pt idx="11">
                  <c:v>750000</c:v>
                </c:pt>
                <c:pt idx="12">
                  <c:v>700000</c:v>
                </c:pt>
              </c:numCache>
            </c:numRef>
          </c:val>
          <c:smooth val="0"/>
        </c:ser>
        <c:ser>
          <c:idx val="3"/>
          <c:order val="3"/>
          <c:tx>
            <c:strRef>
              <c:f>Sheet1!$E$1</c:f>
              <c:strCache>
                <c:ptCount val="1"/>
                <c:pt idx="0">
                  <c:v>Avg severity</c:v>
                </c:pt>
              </c:strCache>
            </c:strRef>
          </c:tx>
          <c:spPr>
            <a:ln w="28575">
              <a:noFill/>
            </a:ln>
          </c:spPr>
          <c:marker>
            <c:symbol val="dash"/>
            <c:size val="10"/>
            <c:spPr>
              <a:solidFill>
                <a:srgbClr val="C00000"/>
              </a:solidFill>
              <a:ln w="25400">
                <a:solidFill>
                  <a:srgbClr val="C00000"/>
                </a:solidFill>
              </a:ln>
            </c:spPr>
          </c:marker>
          <c:cat>
            <c:strRef>
              <c:f>Sheet1!$A$2:$A$14</c:f>
              <c:strCache>
                <c:ptCount val="13"/>
                <c:pt idx="0">
                  <c:v>IMPROPER PERFORMANCE OF SURGERY</c:v>
                </c:pt>
                <c:pt idx="1">
                  <c:v>IMPROPER POSITIONING IN SURGERY</c:v>
                </c:pt>
                <c:pt idx="2">
                  <c:v>COMPLICATION OF SURGERY</c:v>
                </c:pt>
                <c:pt idx="3">
                  <c:v>RETAINED FOREIGN BODY</c:v>
                </c:pt>
                <c:pt idx="4">
                  <c:v>SURGERY RELATED (NOC)</c:v>
                </c:pt>
                <c:pt idx="5">
                  <c:v>DELAY IN DIAGNOSIS IN ER</c:v>
                </c:pt>
                <c:pt idx="6">
                  <c:v>FAILURE TO DIAGNOSE IN ER</c:v>
                </c:pt>
                <c:pt idx="7">
                  <c:v>FAILURE TO DIAGNOSE</c:v>
                </c:pt>
                <c:pt idx="8">
                  <c:v>PROCEDURE NOT PERFORMED</c:v>
                </c:pt>
                <c:pt idx="9">
                  <c:v>TREATMENT RELATED (NOC)</c:v>
                </c:pt>
                <c:pt idx="10">
                  <c:v>DELAY IN TREATMENT</c:v>
                </c:pt>
                <c:pt idx="11">
                  <c:v>FAILURE TO TREAT</c:v>
                </c:pt>
                <c:pt idx="12">
                  <c:v>FAILURE TO ORDER APPROPRIATE MEDICATION</c:v>
                </c:pt>
              </c:strCache>
            </c:strRef>
          </c:cat>
          <c:val>
            <c:numRef>
              <c:f>Sheet1!$E$2:$E$14</c:f>
              <c:numCache>
                <c:formatCode>"$"#,##0_);\("$"#,##0\)</c:formatCode>
                <c:ptCount val="13"/>
                <c:pt idx="0">
                  <c:v>149158.42749999996</c:v>
                </c:pt>
                <c:pt idx="1">
                  <c:v>56630.39</c:v>
                </c:pt>
                <c:pt idx="2">
                  <c:v>81250</c:v>
                </c:pt>
                <c:pt idx="3">
                  <c:v>5000</c:v>
                </c:pt>
                <c:pt idx="4">
                  <c:v>5999</c:v>
                </c:pt>
                <c:pt idx="5">
                  <c:v>750000</c:v>
                </c:pt>
                <c:pt idx="6">
                  <c:v>15000</c:v>
                </c:pt>
                <c:pt idx="7">
                  <c:v>0</c:v>
                </c:pt>
                <c:pt idx="8">
                  <c:v>5000</c:v>
                </c:pt>
                <c:pt idx="9">
                  <c:v>11500</c:v>
                </c:pt>
                <c:pt idx="10">
                  <c:v>700000</c:v>
                </c:pt>
                <c:pt idx="11">
                  <c:v>750000</c:v>
                </c:pt>
                <c:pt idx="12">
                  <c:v>700000</c:v>
                </c:pt>
              </c:numCache>
            </c:numRef>
          </c:val>
          <c:smooth val="0"/>
        </c:ser>
        <c:dLbls>
          <c:showLegendKey val="0"/>
          <c:showVal val="0"/>
          <c:showCatName val="0"/>
          <c:showSerName val="0"/>
          <c:showPercent val="0"/>
          <c:showBubbleSize val="0"/>
        </c:dLbls>
        <c:hiLowLines>
          <c:spPr>
            <a:ln w="25400"/>
          </c:spPr>
        </c:hiLowLines>
        <c:axId val="113024000"/>
        <c:axId val="113022464"/>
      </c:stockChart>
      <c:catAx>
        <c:axId val="113006848"/>
        <c:scaling>
          <c:orientation val="minMax"/>
        </c:scaling>
        <c:delete val="0"/>
        <c:axPos val="b"/>
        <c:majorTickMark val="out"/>
        <c:minorTickMark val="none"/>
        <c:tickLblPos val="nextTo"/>
        <c:txPr>
          <a:bodyPr/>
          <a:lstStyle/>
          <a:p>
            <a:pPr>
              <a:defRPr sz="1050"/>
            </a:pPr>
            <a:endParaRPr lang="en-US"/>
          </a:p>
        </c:txPr>
        <c:crossAx val="113020928"/>
        <c:crosses val="autoZero"/>
        <c:auto val="1"/>
        <c:lblAlgn val="ctr"/>
        <c:lblOffset val="100"/>
        <c:noMultiLvlLbl val="0"/>
      </c:catAx>
      <c:valAx>
        <c:axId val="113020928"/>
        <c:scaling>
          <c:orientation val="minMax"/>
        </c:scaling>
        <c:delete val="0"/>
        <c:axPos val="l"/>
        <c:majorGridlines/>
        <c:numFmt formatCode="_(* #,##0_);_(* \(#,##0\);_(* &quot;-&quot;??_);_(@_)" sourceLinked="1"/>
        <c:majorTickMark val="out"/>
        <c:minorTickMark val="none"/>
        <c:tickLblPos val="nextTo"/>
        <c:txPr>
          <a:bodyPr/>
          <a:lstStyle/>
          <a:p>
            <a:pPr>
              <a:defRPr sz="1200">
                <a:solidFill>
                  <a:srgbClr val="00B050"/>
                </a:solidFill>
              </a:defRPr>
            </a:pPr>
            <a:endParaRPr lang="en-US"/>
          </a:p>
        </c:txPr>
        <c:crossAx val="113006848"/>
        <c:crosses val="autoZero"/>
        <c:crossBetween val="between"/>
      </c:valAx>
      <c:valAx>
        <c:axId val="113022464"/>
        <c:scaling>
          <c:orientation val="minMax"/>
        </c:scaling>
        <c:delete val="0"/>
        <c:axPos val="r"/>
        <c:numFmt formatCode="&quot;$&quot;#,##0_);\(&quot;$&quot;#,##0\)" sourceLinked="1"/>
        <c:majorTickMark val="out"/>
        <c:minorTickMark val="none"/>
        <c:tickLblPos val="nextTo"/>
        <c:txPr>
          <a:bodyPr/>
          <a:lstStyle/>
          <a:p>
            <a:pPr>
              <a:defRPr sz="1200">
                <a:solidFill>
                  <a:srgbClr val="C00000"/>
                </a:solidFill>
              </a:defRPr>
            </a:pPr>
            <a:endParaRPr lang="en-US"/>
          </a:p>
        </c:txPr>
        <c:crossAx val="113024000"/>
        <c:crosses val="max"/>
        <c:crossBetween val="between"/>
      </c:valAx>
      <c:catAx>
        <c:axId val="113024000"/>
        <c:scaling>
          <c:orientation val="minMax"/>
        </c:scaling>
        <c:delete val="1"/>
        <c:axPos val="b"/>
        <c:majorTickMark val="out"/>
        <c:minorTickMark val="none"/>
        <c:tickLblPos val="none"/>
        <c:crossAx val="113022464"/>
        <c:crosses val="autoZero"/>
        <c:auto val="1"/>
        <c:lblAlgn val="ctr"/>
        <c:lblOffset val="100"/>
        <c:noMultiLvlLbl val="0"/>
      </c:catAx>
    </c:plotArea>
    <c:legend>
      <c:legendPos val="r"/>
      <c:legendEntry>
        <c:idx val="1"/>
        <c:delete val="1"/>
      </c:legendEntry>
      <c:legendEntry>
        <c:idx val="2"/>
        <c:delete val="1"/>
      </c:legendEntry>
      <c:layout>
        <c:manualLayout>
          <c:xMode val="edge"/>
          <c:yMode val="edge"/>
          <c:x val="0"/>
          <c:y val="0.25423672393049068"/>
          <c:w val="0.11043045070484829"/>
          <c:h val="0.2437706771239769"/>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1405534351809"/>
          <c:y val="0.2075881071422489"/>
          <c:w val="0.72945808311083959"/>
          <c:h val="0.39919186438810256"/>
        </c:manualLayout>
      </c:layout>
      <c:barChart>
        <c:barDir val="col"/>
        <c:grouping val="clustered"/>
        <c:varyColors val="0"/>
        <c:ser>
          <c:idx val="0"/>
          <c:order val="0"/>
          <c:tx>
            <c:strRef>
              <c:f>Sheet1!$B$1</c:f>
              <c:strCache>
                <c:ptCount val="1"/>
                <c:pt idx="0">
                  <c:v>Frequency</c:v>
                </c:pt>
              </c:strCache>
            </c:strRef>
          </c:tx>
          <c:spPr>
            <a:solidFill>
              <a:schemeClr val="accent1">
                <a:lumMod val="60000"/>
                <a:lumOff val="40000"/>
              </a:schemeClr>
            </a:solidFill>
            <a:ln w="28575">
              <a:noFill/>
            </a:ln>
          </c:spPr>
          <c:invertIfNegative val="0"/>
          <c:cat>
            <c:strRef>
              <c:f>Sheet1!$A$2:$A$21</c:f>
              <c:strCache>
                <c:ptCount val="20"/>
                <c:pt idx="0">
                  <c:v>Physician Group H</c:v>
                </c:pt>
                <c:pt idx="1">
                  <c:v>Hospital P</c:v>
                </c:pt>
                <c:pt idx="2">
                  <c:v>Hospital Q</c:v>
                </c:pt>
                <c:pt idx="3">
                  <c:v>Hospital R</c:v>
                </c:pt>
                <c:pt idx="4">
                  <c:v>Hospital S</c:v>
                </c:pt>
                <c:pt idx="5">
                  <c:v>Hospital T</c:v>
                </c:pt>
                <c:pt idx="6">
                  <c:v>Hospital C</c:v>
                </c:pt>
                <c:pt idx="7">
                  <c:v>Hospital N</c:v>
                </c:pt>
                <c:pt idx="8">
                  <c:v>Physician Group G</c:v>
                </c:pt>
                <c:pt idx="9">
                  <c:v>Hospital U</c:v>
                </c:pt>
                <c:pt idx="10">
                  <c:v>Hospital A</c:v>
                </c:pt>
                <c:pt idx="11">
                  <c:v>Hospital I</c:v>
                </c:pt>
                <c:pt idx="12">
                  <c:v>Hospital V</c:v>
                </c:pt>
                <c:pt idx="13">
                  <c:v>Hospital M</c:v>
                </c:pt>
                <c:pt idx="14">
                  <c:v>Hospital O</c:v>
                </c:pt>
                <c:pt idx="15">
                  <c:v>Hospital B</c:v>
                </c:pt>
                <c:pt idx="16">
                  <c:v>Hospital J</c:v>
                </c:pt>
                <c:pt idx="17">
                  <c:v>Hospital F</c:v>
                </c:pt>
                <c:pt idx="18">
                  <c:v>Hospital D</c:v>
                </c:pt>
                <c:pt idx="19">
                  <c:v>Hospital E</c:v>
                </c:pt>
              </c:strCache>
            </c:strRef>
          </c:cat>
          <c:val>
            <c:numRef>
              <c:f>Sheet1!$B$2:$B$21</c:f>
              <c:numCache>
                <c:formatCode>General</c:formatCode>
                <c:ptCount val="20"/>
                <c:pt idx="0">
                  <c:v>1</c:v>
                </c:pt>
                <c:pt idx="3">
                  <c:v>0</c:v>
                </c:pt>
                <c:pt idx="4">
                  <c:v>0</c:v>
                </c:pt>
                <c:pt idx="6">
                  <c:v>1</c:v>
                </c:pt>
                <c:pt idx="7">
                  <c:v>1</c:v>
                </c:pt>
                <c:pt idx="8">
                  <c:v>1</c:v>
                </c:pt>
                <c:pt idx="9">
                  <c:v>0</c:v>
                </c:pt>
                <c:pt idx="10">
                  <c:v>3</c:v>
                </c:pt>
                <c:pt idx="11">
                  <c:v>2</c:v>
                </c:pt>
                <c:pt idx="13">
                  <c:v>1</c:v>
                </c:pt>
                <c:pt idx="14">
                  <c:v>1</c:v>
                </c:pt>
                <c:pt idx="15">
                  <c:v>1</c:v>
                </c:pt>
                <c:pt idx="16">
                  <c:v>3</c:v>
                </c:pt>
                <c:pt idx="17">
                  <c:v>4</c:v>
                </c:pt>
                <c:pt idx="18">
                  <c:v>1</c:v>
                </c:pt>
                <c:pt idx="19">
                  <c:v>6</c:v>
                </c:pt>
              </c:numCache>
            </c:numRef>
          </c:val>
        </c:ser>
        <c:dLbls>
          <c:showLegendKey val="0"/>
          <c:showVal val="0"/>
          <c:showCatName val="0"/>
          <c:showSerName val="0"/>
          <c:showPercent val="0"/>
          <c:showBubbleSize val="0"/>
        </c:dLbls>
        <c:gapWidth val="150"/>
        <c:axId val="113216512"/>
        <c:axId val="113218304"/>
      </c:barChart>
      <c:stockChart>
        <c:ser>
          <c:idx val="1"/>
          <c:order val="1"/>
          <c:tx>
            <c:strRef>
              <c:f>Sheet1!$C$1</c:f>
              <c:strCache>
                <c:ptCount val="1"/>
                <c:pt idx="0">
                  <c:v>Max</c:v>
                </c:pt>
              </c:strCache>
            </c:strRef>
          </c:tx>
          <c:spPr>
            <a:ln w="0">
              <a:noFill/>
            </a:ln>
          </c:spPr>
          <c:marker>
            <c:symbol val="none"/>
          </c:marker>
          <c:cat>
            <c:strRef>
              <c:f>Sheet1!$A$2:$A$21</c:f>
              <c:strCache>
                <c:ptCount val="20"/>
                <c:pt idx="0">
                  <c:v>Physician Group H</c:v>
                </c:pt>
                <c:pt idx="1">
                  <c:v>Hospital P</c:v>
                </c:pt>
                <c:pt idx="2">
                  <c:v>Hospital Q</c:v>
                </c:pt>
                <c:pt idx="3">
                  <c:v>Hospital R</c:v>
                </c:pt>
                <c:pt idx="4">
                  <c:v>Hospital S</c:v>
                </c:pt>
                <c:pt idx="5">
                  <c:v>Hospital T</c:v>
                </c:pt>
                <c:pt idx="6">
                  <c:v>Hospital C</c:v>
                </c:pt>
                <c:pt idx="7">
                  <c:v>Hospital N</c:v>
                </c:pt>
                <c:pt idx="8">
                  <c:v>Physician Group G</c:v>
                </c:pt>
                <c:pt idx="9">
                  <c:v>Hospital U</c:v>
                </c:pt>
                <c:pt idx="10">
                  <c:v>Hospital A</c:v>
                </c:pt>
                <c:pt idx="11">
                  <c:v>Hospital I</c:v>
                </c:pt>
                <c:pt idx="12">
                  <c:v>Hospital V</c:v>
                </c:pt>
                <c:pt idx="13">
                  <c:v>Hospital M</c:v>
                </c:pt>
                <c:pt idx="14">
                  <c:v>Hospital O</c:v>
                </c:pt>
                <c:pt idx="15">
                  <c:v>Hospital B</c:v>
                </c:pt>
                <c:pt idx="16">
                  <c:v>Hospital J</c:v>
                </c:pt>
                <c:pt idx="17">
                  <c:v>Hospital F</c:v>
                </c:pt>
                <c:pt idx="18">
                  <c:v>Hospital D</c:v>
                </c:pt>
                <c:pt idx="19">
                  <c:v>Hospital E</c:v>
                </c:pt>
              </c:strCache>
            </c:strRef>
          </c:cat>
          <c:val>
            <c:numRef>
              <c:f>Sheet1!$C$2:$C$21</c:f>
              <c:numCache>
                <c:formatCode>General</c:formatCode>
                <c:ptCount val="20"/>
                <c:pt idx="0">
                  <c:v>100000</c:v>
                </c:pt>
                <c:pt idx="3">
                  <c:v>0</c:v>
                </c:pt>
                <c:pt idx="4">
                  <c:v>0</c:v>
                </c:pt>
                <c:pt idx="6">
                  <c:v>700000</c:v>
                </c:pt>
                <c:pt idx="7">
                  <c:v>0</c:v>
                </c:pt>
                <c:pt idx="8">
                  <c:v>180000</c:v>
                </c:pt>
                <c:pt idx="9">
                  <c:v>0</c:v>
                </c:pt>
                <c:pt idx="10">
                  <c:v>750000</c:v>
                </c:pt>
                <c:pt idx="11">
                  <c:v>75000</c:v>
                </c:pt>
                <c:pt idx="13">
                  <c:v>10000</c:v>
                </c:pt>
                <c:pt idx="14">
                  <c:v>0</c:v>
                </c:pt>
                <c:pt idx="15">
                  <c:v>750000</c:v>
                </c:pt>
                <c:pt idx="16">
                  <c:v>25000</c:v>
                </c:pt>
                <c:pt idx="17">
                  <c:v>100000</c:v>
                </c:pt>
                <c:pt idx="18">
                  <c:v>700000</c:v>
                </c:pt>
                <c:pt idx="19">
                  <c:v>259267.41999999998</c:v>
                </c:pt>
              </c:numCache>
            </c:numRef>
          </c:val>
          <c:smooth val="0"/>
        </c:ser>
        <c:ser>
          <c:idx val="2"/>
          <c:order val="2"/>
          <c:tx>
            <c:strRef>
              <c:f>Sheet1!$D$1</c:f>
              <c:strCache>
                <c:ptCount val="1"/>
                <c:pt idx="0">
                  <c:v>Min</c:v>
                </c:pt>
              </c:strCache>
            </c:strRef>
          </c:tx>
          <c:spPr>
            <a:ln w="28575">
              <a:noFill/>
            </a:ln>
          </c:spPr>
          <c:marker>
            <c:symbol val="none"/>
          </c:marker>
          <c:cat>
            <c:strRef>
              <c:f>Sheet1!$A$2:$A$21</c:f>
              <c:strCache>
                <c:ptCount val="20"/>
                <c:pt idx="0">
                  <c:v>Physician Group H</c:v>
                </c:pt>
                <c:pt idx="1">
                  <c:v>Hospital P</c:v>
                </c:pt>
                <c:pt idx="2">
                  <c:v>Hospital Q</c:v>
                </c:pt>
                <c:pt idx="3">
                  <c:v>Hospital R</c:v>
                </c:pt>
                <c:pt idx="4">
                  <c:v>Hospital S</c:v>
                </c:pt>
                <c:pt idx="5">
                  <c:v>Hospital T</c:v>
                </c:pt>
                <c:pt idx="6">
                  <c:v>Hospital C</c:v>
                </c:pt>
                <c:pt idx="7">
                  <c:v>Hospital N</c:v>
                </c:pt>
                <c:pt idx="8">
                  <c:v>Physician Group G</c:v>
                </c:pt>
                <c:pt idx="9">
                  <c:v>Hospital U</c:v>
                </c:pt>
                <c:pt idx="10">
                  <c:v>Hospital A</c:v>
                </c:pt>
                <c:pt idx="11">
                  <c:v>Hospital I</c:v>
                </c:pt>
                <c:pt idx="12">
                  <c:v>Hospital V</c:v>
                </c:pt>
                <c:pt idx="13">
                  <c:v>Hospital M</c:v>
                </c:pt>
                <c:pt idx="14">
                  <c:v>Hospital O</c:v>
                </c:pt>
                <c:pt idx="15">
                  <c:v>Hospital B</c:v>
                </c:pt>
                <c:pt idx="16">
                  <c:v>Hospital J</c:v>
                </c:pt>
                <c:pt idx="17">
                  <c:v>Hospital F</c:v>
                </c:pt>
                <c:pt idx="18">
                  <c:v>Hospital D</c:v>
                </c:pt>
                <c:pt idx="19">
                  <c:v>Hospital E</c:v>
                </c:pt>
              </c:strCache>
            </c:strRef>
          </c:cat>
          <c:val>
            <c:numRef>
              <c:f>Sheet1!$D$2:$D$21</c:f>
              <c:numCache>
                <c:formatCode>General</c:formatCode>
                <c:ptCount val="20"/>
                <c:pt idx="0">
                  <c:v>100000</c:v>
                </c:pt>
                <c:pt idx="3">
                  <c:v>0</c:v>
                </c:pt>
                <c:pt idx="4">
                  <c:v>0</c:v>
                </c:pt>
                <c:pt idx="6">
                  <c:v>700000</c:v>
                </c:pt>
                <c:pt idx="7">
                  <c:v>0</c:v>
                </c:pt>
                <c:pt idx="8">
                  <c:v>180000</c:v>
                </c:pt>
                <c:pt idx="9">
                  <c:v>0</c:v>
                </c:pt>
                <c:pt idx="10">
                  <c:v>5999</c:v>
                </c:pt>
                <c:pt idx="11">
                  <c:v>15000</c:v>
                </c:pt>
                <c:pt idx="13">
                  <c:v>10000</c:v>
                </c:pt>
                <c:pt idx="14">
                  <c:v>0</c:v>
                </c:pt>
                <c:pt idx="15">
                  <c:v>750000</c:v>
                </c:pt>
                <c:pt idx="16">
                  <c:v>0</c:v>
                </c:pt>
                <c:pt idx="17">
                  <c:v>7500</c:v>
                </c:pt>
                <c:pt idx="18">
                  <c:v>700000</c:v>
                </c:pt>
                <c:pt idx="19">
                  <c:v>0</c:v>
                </c:pt>
              </c:numCache>
            </c:numRef>
          </c:val>
          <c:smooth val="0"/>
        </c:ser>
        <c:ser>
          <c:idx val="3"/>
          <c:order val="3"/>
          <c:tx>
            <c:strRef>
              <c:f>Sheet1!$E$1</c:f>
              <c:strCache>
                <c:ptCount val="1"/>
                <c:pt idx="0">
                  <c:v>Avg severity</c:v>
                </c:pt>
              </c:strCache>
            </c:strRef>
          </c:tx>
          <c:spPr>
            <a:ln w="28575">
              <a:noFill/>
            </a:ln>
          </c:spPr>
          <c:marker>
            <c:symbol val="dash"/>
            <c:size val="10"/>
            <c:spPr>
              <a:solidFill>
                <a:srgbClr val="C00000"/>
              </a:solidFill>
              <a:ln w="25400">
                <a:solidFill>
                  <a:srgbClr val="C00000"/>
                </a:solidFill>
              </a:ln>
            </c:spPr>
          </c:marker>
          <c:cat>
            <c:strRef>
              <c:f>Sheet1!$A$2:$A$21</c:f>
              <c:strCache>
                <c:ptCount val="20"/>
                <c:pt idx="0">
                  <c:v>Physician Group H</c:v>
                </c:pt>
                <c:pt idx="1">
                  <c:v>Hospital P</c:v>
                </c:pt>
                <c:pt idx="2">
                  <c:v>Hospital Q</c:v>
                </c:pt>
                <c:pt idx="3">
                  <c:v>Hospital R</c:v>
                </c:pt>
                <c:pt idx="4">
                  <c:v>Hospital S</c:v>
                </c:pt>
                <c:pt idx="5">
                  <c:v>Hospital T</c:v>
                </c:pt>
                <c:pt idx="6">
                  <c:v>Hospital C</c:v>
                </c:pt>
                <c:pt idx="7">
                  <c:v>Hospital N</c:v>
                </c:pt>
                <c:pt idx="8">
                  <c:v>Physician Group G</c:v>
                </c:pt>
                <c:pt idx="9">
                  <c:v>Hospital U</c:v>
                </c:pt>
                <c:pt idx="10">
                  <c:v>Hospital A</c:v>
                </c:pt>
                <c:pt idx="11">
                  <c:v>Hospital I</c:v>
                </c:pt>
                <c:pt idx="12">
                  <c:v>Hospital V</c:v>
                </c:pt>
                <c:pt idx="13">
                  <c:v>Hospital M</c:v>
                </c:pt>
                <c:pt idx="14">
                  <c:v>Hospital O</c:v>
                </c:pt>
                <c:pt idx="15">
                  <c:v>Hospital B</c:v>
                </c:pt>
                <c:pt idx="16">
                  <c:v>Hospital J</c:v>
                </c:pt>
                <c:pt idx="17">
                  <c:v>Hospital F</c:v>
                </c:pt>
                <c:pt idx="18">
                  <c:v>Hospital D</c:v>
                </c:pt>
                <c:pt idx="19">
                  <c:v>Hospital E</c:v>
                </c:pt>
              </c:strCache>
            </c:strRef>
          </c:cat>
          <c:val>
            <c:numRef>
              <c:f>Sheet1!$E$2:$E$21</c:f>
              <c:numCache>
                <c:formatCode>General</c:formatCode>
                <c:ptCount val="20"/>
                <c:pt idx="0">
                  <c:v>100000</c:v>
                </c:pt>
                <c:pt idx="3">
                  <c:v>0</c:v>
                </c:pt>
                <c:pt idx="4">
                  <c:v>0</c:v>
                </c:pt>
                <c:pt idx="6">
                  <c:v>700000</c:v>
                </c:pt>
                <c:pt idx="7">
                  <c:v>0</c:v>
                </c:pt>
                <c:pt idx="8">
                  <c:v>180000</c:v>
                </c:pt>
                <c:pt idx="9">
                  <c:v>0</c:v>
                </c:pt>
                <c:pt idx="10">
                  <c:v>501999.66666666669</c:v>
                </c:pt>
                <c:pt idx="11">
                  <c:v>45000</c:v>
                </c:pt>
                <c:pt idx="13">
                  <c:v>10000</c:v>
                </c:pt>
                <c:pt idx="14">
                  <c:v>0</c:v>
                </c:pt>
                <c:pt idx="15">
                  <c:v>750000</c:v>
                </c:pt>
                <c:pt idx="16">
                  <c:v>8550.65</c:v>
                </c:pt>
                <c:pt idx="17">
                  <c:v>54375</c:v>
                </c:pt>
                <c:pt idx="18">
                  <c:v>700000</c:v>
                </c:pt>
                <c:pt idx="19">
                  <c:v>73211.236666666679</c:v>
                </c:pt>
              </c:numCache>
            </c:numRef>
          </c:val>
          <c:smooth val="0"/>
        </c:ser>
        <c:dLbls>
          <c:showLegendKey val="0"/>
          <c:showVal val="0"/>
          <c:showCatName val="0"/>
          <c:showSerName val="0"/>
          <c:showPercent val="0"/>
          <c:showBubbleSize val="0"/>
        </c:dLbls>
        <c:hiLowLines>
          <c:spPr>
            <a:ln w="25400"/>
          </c:spPr>
        </c:hiLowLines>
        <c:axId val="113221632"/>
        <c:axId val="113219840"/>
      </c:stockChart>
      <c:catAx>
        <c:axId val="113216512"/>
        <c:scaling>
          <c:orientation val="minMax"/>
        </c:scaling>
        <c:delete val="0"/>
        <c:axPos val="b"/>
        <c:majorTickMark val="out"/>
        <c:minorTickMark val="none"/>
        <c:tickLblPos val="nextTo"/>
        <c:txPr>
          <a:bodyPr/>
          <a:lstStyle/>
          <a:p>
            <a:pPr>
              <a:defRPr sz="1050"/>
            </a:pPr>
            <a:endParaRPr lang="en-US"/>
          </a:p>
        </c:txPr>
        <c:crossAx val="113218304"/>
        <c:crosses val="autoZero"/>
        <c:auto val="1"/>
        <c:lblAlgn val="ctr"/>
        <c:lblOffset val="100"/>
        <c:noMultiLvlLbl val="0"/>
      </c:catAx>
      <c:valAx>
        <c:axId val="113218304"/>
        <c:scaling>
          <c:orientation val="minMax"/>
        </c:scaling>
        <c:delete val="0"/>
        <c:axPos val="l"/>
        <c:majorGridlines/>
        <c:numFmt formatCode="General" sourceLinked="1"/>
        <c:majorTickMark val="out"/>
        <c:minorTickMark val="none"/>
        <c:tickLblPos val="nextTo"/>
        <c:txPr>
          <a:bodyPr/>
          <a:lstStyle/>
          <a:p>
            <a:pPr>
              <a:defRPr sz="1200">
                <a:solidFill>
                  <a:schemeClr val="accent1">
                    <a:lumMod val="75000"/>
                  </a:schemeClr>
                </a:solidFill>
              </a:defRPr>
            </a:pPr>
            <a:endParaRPr lang="en-US"/>
          </a:p>
        </c:txPr>
        <c:crossAx val="113216512"/>
        <c:crosses val="autoZero"/>
        <c:crossBetween val="between"/>
      </c:valAx>
      <c:valAx>
        <c:axId val="113219840"/>
        <c:scaling>
          <c:orientation val="minMax"/>
        </c:scaling>
        <c:delete val="0"/>
        <c:axPos val="r"/>
        <c:numFmt formatCode="&quot;$&quot;#,##0" sourceLinked="0"/>
        <c:majorTickMark val="out"/>
        <c:minorTickMark val="none"/>
        <c:tickLblPos val="nextTo"/>
        <c:txPr>
          <a:bodyPr/>
          <a:lstStyle/>
          <a:p>
            <a:pPr>
              <a:defRPr sz="1200">
                <a:solidFill>
                  <a:srgbClr val="C00000"/>
                </a:solidFill>
              </a:defRPr>
            </a:pPr>
            <a:endParaRPr lang="en-US"/>
          </a:p>
        </c:txPr>
        <c:crossAx val="113221632"/>
        <c:crosses val="max"/>
        <c:crossBetween val="between"/>
      </c:valAx>
      <c:catAx>
        <c:axId val="113221632"/>
        <c:scaling>
          <c:orientation val="minMax"/>
        </c:scaling>
        <c:delete val="1"/>
        <c:axPos val="b"/>
        <c:majorTickMark val="out"/>
        <c:minorTickMark val="none"/>
        <c:tickLblPos val="none"/>
        <c:crossAx val="113219840"/>
        <c:crosses val="autoZero"/>
        <c:auto val="1"/>
        <c:lblAlgn val="ctr"/>
        <c:lblOffset val="100"/>
        <c:noMultiLvlLbl val="0"/>
      </c:catAx>
    </c:plotArea>
    <c:legend>
      <c:legendPos val="r"/>
      <c:legendEntry>
        <c:idx val="1"/>
        <c:delete val="1"/>
      </c:legendEntry>
      <c:legendEntry>
        <c:idx val="2"/>
        <c:delete val="1"/>
      </c:legendEntry>
      <c:layout>
        <c:manualLayout>
          <c:xMode val="edge"/>
          <c:yMode val="edge"/>
          <c:x val="0.17082878979213059"/>
          <c:y val="0.27367391397092039"/>
          <c:w val="0.11043045070484829"/>
          <c:h val="9.3132454310646484E-2"/>
        </c:manualLayout>
      </c:layout>
      <c:overlay val="1"/>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0.16901</cdr:x>
      <cdr:y>0.03851</cdr:y>
    </cdr:from>
    <cdr:to>
      <cdr:x>0.85651</cdr:x>
      <cdr:y>0.11989</cdr:y>
    </cdr:to>
    <cdr:sp macro="" textlink="">
      <cdr:nvSpPr>
        <cdr:cNvPr id="2" name="TextBox 1"/>
        <cdr:cNvSpPr txBox="1"/>
      </cdr:nvSpPr>
      <cdr:spPr>
        <a:xfrm xmlns:a="http://schemas.openxmlformats.org/drawingml/2006/main">
          <a:off x="1482645" y="192886"/>
          <a:ext cx="6031111" cy="4076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latin typeface="Arial" pitchFamily="34" charset="0"/>
              <a:cs typeface="Arial" pitchFamily="34" charset="0"/>
            </a:rPr>
            <a:t>DaVinci Related Liability Claims by Cause Code</a:t>
          </a:r>
          <a:endParaRPr lang="en-US" sz="1600" b="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0.16901</cdr:x>
      <cdr:y>0.03851</cdr:y>
    </cdr:from>
    <cdr:to>
      <cdr:x>0.85651</cdr:x>
      <cdr:y>0.1668</cdr:y>
    </cdr:to>
    <cdr:sp macro="" textlink="">
      <cdr:nvSpPr>
        <cdr:cNvPr id="2" name="TextBox 1"/>
        <cdr:cNvSpPr txBox="1"/>
      </cdr:nvSpPr>
      <cdr:spPr>
        <a:xfrm xmlns:a="http://schemas.openxmlformats.org/drawingml/2006/main">
          <a:off x="1482645" y="201295"/>
          <a:ext cx="6031111" cy="6705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latin typeface="Arial" pitchFamily="34" charset="0"/>
              <a:cs typeface="Arial" pitchFamily="34" charset="0"/>
            </a:rPr>
            <a:t>Frequency and Severity By Hospital – Ordered From Left to Right Based on # of Procedures Performed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3063A4-0CD1-7C40-8E9A-D1D2EF4F7DED}" type="datetimeFigureOut">
              <a:rPr lang="en-US" smtClean="0"/>
              <a:pPr/>
              <a:t>9/5/2014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FF0661-B641-2442-A6C6-171F8C75A505}" type="slidenum">
              <a:rPr lang="en-US" smtClean="0"/>
              <a:pPr/>
              <a:t>‹#›</a:t>
            </a:fld>
            <a:endParaRPr lang="en-US" dirty="0"/>
          </a:p>
        </p:txBody>
      </p:sp>
    </p:spTree>
    <p:extLst>
      <p:ext uri="{BB962C8B-B14F-4D97-AF65-F5344CB8AC3E}">
        <p14:creationId xmlns:p14="http://schemas.microsoft.com/office/powerpoint/2010/main" val="2815310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C6584F-7CDC-9946-989C-88756D757273}" type="datetimeFigureOut">
              <a:rPr lang="en-US" smtClean="0"/>
              <a:pPr/>
              <a:t>9/5/2014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ABEF1F-808D-724F-BA78-1A602A439E7C}" type="slidenum">
              <a:rPr lang="en-US" smtClean="0"/>
              <a:pPr/>
              <a:t>‹#›</a:t>
            </a:fld>
            <a:endParaRPr lang="en-US" dirty="0"/>
          </a:p>
        </p:txBody>
      </p:sp>
    </p:spTree>
    <p:extLst>
      <p:ext uri="{BB962C8B-B14F-4D97-AF65-F5344CB8AC3E}">
        <p14:creationId xmlns:p14="http://schemas.microsoft.com/office/powerpoint/2010/main" val="249849416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5C51B2-23F9-429B-88A3-673E81B6188C}"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37960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5C51B2-23F9-429B-88A3-673E81B6188C}"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37960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5C51B2-23F9-429B-88A3-673E81B6188C}"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379608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5C51B2-23F9-429B-88A3-673E81B6188C}"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37960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974055-A429-4238-9DBA-7F56E7CAD148}" type="slidenum">
              <a:rPr lang="en-US" altLang="en-US" smtClean="0">
                <a:latin typeface="Arial" charset="0"/>
              </a:rPr>
              <a:pPr eaLnBrk="1" hangingPunct="1">
                <a:spcBef>
                  <a:spcPct val="0"/>
                </a:spcBef>
              </a:pPr>
              <a:t>23</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5C51B2-23F9-429B-88A3-673E81B6188C}"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37960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5C51B2-23F9-429B-88A3-673E81B6188C}"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37960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75C51B2-23F9-429B-88A3-673E81B6188C}"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379608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HE_THtitle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90837"/>
            <a:ext cx="7772400" cy="931577"/>
          </a:xfrm>
        </p:spPr>
        <p:txBody>
          <a:bodyPr anchor="t">
            <a:normAutofit/>
          </a:bodyPr>
          <a:lstStyle>
            <a:lvl1pPr algn="l">
              <a:defRPr sz="3200" b="1" i="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75995"/>
            <a:ext cx="6400800" cy="1752600"/>
          </a:xfrm>
        </p:spPr>
        <p:txBody>
          <a:bodyPr>
            <a:normAutofit/>
          </a:bodyPr>
          <a:lstStyle>
            <a:lvl1pPr marL="0" indent="0" algn="l">
              <a:buNone/>
              <a:defRPr sz="20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1639" y="925660"/>
            <a:ext cx="4462936" cy="676804"/>
          </a:xfrm>
          <a:prstGeom prst="rect">
            <a:avLst/>
          </a:prstGeom>
        </p:spPr>
      </p:pic>
    </p:spTree>
    <p:extLst>
      <p:ext uri="{BB962C8B-B14F-4D97-AF65-F5344CB8AC3E}">
        <p14:creationId xmlns:p14="http://schemas.microsoft.com/office/powerpoint/2010/main" val="16370342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88CE9CF-E1BB-7740-A63D-5F8D9A25525B}" type="slidenum">
              <a:rPr lang="en-US" smtClean="0"/>
              <a:pPr/>
              <a:t>‹#›</a:t>
            </a:fld>
            <a:endParaRPr lang="en-US" dirty="0"/>
          </a:p>
        </p:txBody>
      </p:sp>
      <p:sp>
        <p:nvSpPr>
          <p:cNvPr id="8"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4423933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88CE9CF-E1BB-7740-A63D-5F8D9A25525B}" type="slidenum">
              <a:rPr lang="en-US" smtClean="0"/>
              <a:pPr/>
              <a:t>‹#›</a:t>
            </a:fld>
            <a:endParaRPr lang="en-US" dirty="0"/>
          </a:p>
        </p:txBody>
      </p:sp>
      <p:sp>
        <p:nvSpPr>
          <p:cNvPr id="8"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8429664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HE_THtitlesl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90837"/>
            <a:ext cx="7772400" cy="931577"/>
          </a:xfrm>
        </p:spPr>
        <p:txBody>
          <a:bodyPr anchor="t">
            <a:normAutofit/>
          </a:bodyPr>
          <a:lstStyle>
            <a:lvl1pPr algn="l">
              <a:defRPr sz="3200" b="1" i="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75995"/>
            <a:ext cx="6400800" cy="1752600"/>
          </a:xfrm>
        </p:spPr>
        <p:txBody>
          <a:bodyPr>
            <a:normAutofit/>
          </a:bodyPr>
          <a:lstStyle>
            <a:lvl1pPr marL="0" indent="0" algn="l">
              <a:buNone/>
              <a:defRPr sz="20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TH_CHE_logo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10110" y="514569"/>
            <a:ext cx="3658088" cy="1377880"/>
          </a:xfrm>
          <a:prstGeom prst="rect">
            <a:avLst/>
          </a:prstGeom>
        </p:spPr>
      </p:pic>
      <p:sp>
        <p:nvSpPr>
          <p:cNvPr id="4" name="Rectangle 3"/>
          <p:cNvSpPr/>
          <p:nvPr userDrawn="1"/>
        </p:nvSpPr>
        <p:spPr>
          <a:xfrm>
            <a:off x="147577" y="6566666"/>
            <a:ext cx="4572000" cy="215444"/>
          </a:xfrm>
          <a:prstGeom prst="rect">
            <a:avLst/>
          </a:prstGeom>
        </p:spPr>
        <p:txBody>
          <a:bodyPr>
            <a:spAutoFit/>
          </a:bodyPr>
          <a:lstStyle/>
          <a:p>
            <a:r>
              <a:rPr lang="en-US" sz="800" dirty="0" smtClean="0">
                <a:solidFill>
                  <a:prstClr val="black"/>
                </a:solidFill>
              </a:rPr>
              <a:t>June 26-27, 2014 – Venzke Board of Directors Meeting  </a:t>
            </a:r>
            <a:endParaRPr lang="en-US" sz="800" dirty="0">
              <a:solidFill>
                <a:prstClr val="black"/>
              </a:solidFill>
            </a:endParaRPr>
          </a:p>
        </p:txBody>
      </p:sp>
    </p:spTree>
    <p:extLst>
      <p:ext uri="{BB962C8B-B14F-4D97-AF65-F5344CB8AC3E}">
        <p14:creationId xmlns:p14="http://schemas.microsoft.com/office/powerpoint/2010/main" val="129558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0635" y="177923"/>
            <a:ext cx="8229600" cy="530772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810000" y="6447330"/>
            <a:ext cx="1524000" cy="334470"/>
          </a:xfrm>
          <a:prstGeom prst="rect">
            <a:avLst/>
          </a:prstGeom>
        </p:spPr>
        <p:txBody>
          <a:bodyPr/>
          <a:lstStyle>
            <a:lvl1pPr algn="ctr">
              <a:defRPr sz="900" b="0"/>
            </a:lvl1pPr>
          </a:lstStyle>
          <a:p>
            <a:fld id="{B88CE9CF-E1BB-7740-A63D-5F8D9A25525B}" type="slidenum">
              <a:rPr lang="en-US" smtClean="0">
                <a:solidFill>
                  <a:prstClr val="black">
                    <a:tint val="75000"/>
                  </a:prstClr>
                </a:solidFill>
              </a:rPr>
              <a:pPr/>
              <a:t>‹#›</a:t>
            </a:fld>
            <a:endParaRPr lang="en-US" dirty="0">
              <a:solidFill>
                <a:prstClr val="black">
                  <a:tint val="75000"/>
                </a:prstClr>
              </a:solidFill>
            </a:endParaRPr>
          </a:p>
        </p:txBody>
      </p:sp>
      <p:sp>
        <p:nvSpPr>
          <p:cNvPr id="7" name="Footer Placeholder 3"/>
          <p:cNvSpPr>
            <a:spLocks noGrp="1"/>
          </p:cNvSpPr>
          <p:nvPr>
            <p:ph type="ftr" sz="quarter" idx="11"/>
          </p:nvPr>
        </p:nvSpPr>
        <p:spPr>
          <a:xfrm>
            <a:off x="266385" y="6519463"/>
            <a:ext cx="3073382" cy="213820"/>
          </a:xfrm>
          <a:prstGeom prst="rect">
            <a:avLst/>
          </a:prstGeom>
        </p:spPr>
        <p:txBody>
          <a:bodyPr/>
          <a:lstStyle/>
          <a:p>
            <a:r>
              <a:rPr lang="en-US" dirty="0" smtClean="0">
                <a:solidFill>
                  <a:prstClr val="black"/>
                </a:solidFill>
              </a:rPr>
              <a:t>February 26, 2014 – Venzke Board of Directors Meeting  </a:t>
            </a:r>
            <a:endParaRPr lang="en-US" dirty="0">
              <a:solidFill>
                <a:prstClr val="black"/>
              </a:solidFill>
            </a:endParaRPr>
          </a:p>
        </p:txBody>
      </p:sp>
    </p:spTree>
    <p:extLst>
      <p:ext uri="{BB962C8B-B14F-4D97-AF65-F5344CB8AC3E}">
        <p14:creationId xmlns:p14="http://schemas.microsoft.com/office/powerpoint/2010/main" val="209194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331553" y="6507655"/>
            <a:ext cx="4078134" cy="213820"/>
          </a:xfrm>
          <a:prstGeom prst="rect">
            <a:avLst/>
          </a:prstGeom>
        </p:spPr>
        <p:txBody>
          <a:bodyPr/>
          <a:lstStyle/>
          <a:p>
            <a:r>
              <a:rPr lang="en-US" dirty="0" smtClean="0">
                <a:solidFill>
                  <a:prstClr val="black"/>
                </a:solidFill>
              </a:rPr>
              <a:t>February 26, 2014 – Venzke Board of Directors Meeting  </a:t>
            </a:r>
            <a:endParaRPr lang="en-US" dirty="0">
              <a:solidFill>
                <a:prstClr val="black"/>
              </a:solidFill>
            </a:endParaRPr>
          </a:p>
        </p:txBody>
      </p:sp>
      <p:sp>
        <p:nvSpPr>
          <p:cNvPr id="7" name="Slide Number Placeholder 5"/>
          <p:cNvSpPr>
            <a:spLocks noGrp="1"/>
          </p:cNvSpPr>
          <p:nvPr>
            <p:ph type="sldNum" sz="quarter" idx="12"/>
          </p:nvPr>
        </p:nvSpPr>
        <p:spPr>
          <a:xfrm>
            <a:off x="3810000" y="6447330"/>
            <a:ext cx="1524000" cy="334470"/>
          </a:xfrm>
          <a:prstGeom prst="rect">
            <a:avLst/>
          </a:prstGeom>
        </p:spPr>
        <p:txBody>
          <a:bodyPr/>
          <a:lstStyle>
            <a:lvl1pPr algn="ctr">
              <a:defRPr sz="900" b="0"/>
            </a:lvl1pPr>
          </a:lstStyle>
          <a:p>
            <a:fld id="{B88CE9CF-E1BB-7740-A63D-5F8D9A2552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7107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31553" y="6507655"/>
            <a:ext cx="4078134" cy="213820"/>
          </a:xfrm>
          <a:prstGeom prst="rect">
            <a:avLst/>
          </a:prstGeom>
        </p:spPr>
        <p:txBody>
          <a:bodyPr/>
          <a:lstStyle/>
          <a:p>
            <a:r>
              <a:rPr lang="en-US" dirty="0" smtClean="0">
                <a:solidFill>
                  <a:prstClr val="black"/>
                </a:solidFill>
              </a:rPr>
              <a:t>February 26, 2014 – Venzke Board of Directors Meeting  </a:t>
            </a:r>
            <a:endParaRPr lang="en-US" dirty="0">
              <a:solidFill>
                <a:prstClr val="black"/>
              </a:solidFill>
            </a:endParaRPr>
          </a:p>
        </p:txBody>
      </p:sp>
      <p:sp>
        <p:nvSpPr>
          <p:cNvPr id="6" name="Slide Number Placeholder 5"/>
          <p:cNvSpPr>
            <a:spLocks noGrp="1"/>
          </p:cNvSpPr>
          <p:nvPr>
            <p:ph type="sldNum" sz="quarter" idx="12"/>
          </p:nvPr>
        </p:nvSpPr>
        <p:spPr>
          <a:xfrm>
            <a:off x="3810000" y="6447330"/>
            <a:ext cx="1524000" cy="334470"/>
          </a:xfrm>
          <a:prstGeom prst="rect">
            <a:avLst/>
          </a:prstGeom>
        </p:spPr>
        <p:txBody>
          <a:bodyPr/>
          <a:lstStyle>
            <a:lvl1pPr algn="ctr">
              <a:defRPr sz="900" b="0"/>
            </a:lvl1pPr>
          </a:lstStyle>
          <a:p>
            <a:fld id="{B88CE9CF-E1BB-7740-A63D-5F8D9A2552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075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152247-6E20-48B4-A80E-55E0CF6FA3C6}" type="datetimeFigureOut">
              <a:rPr lang="en-US" smtClean="0">
                <a:solidFill>
                  <a:prstClr val="black"/>
                </a:solidFill>
              </a:rPr>
              <a:pPr/>
              <a:t>9/5/2014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CEBDF46-AA06-4BCD-9E4C-7FF7D6E9AE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7033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152247-6E20-48B4-A80E-55E0CF6FA3C6}" type="datetimeFigureOut">
              <a:rPr lang="en-US" smtClean="0">
                <a:solidFill>
                  <a:prstClr val="black"/>
                </a:solidFill>
              </a:rPr>
              <a:pPr/>
              <a:t>9/5/2014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CEBDF46-AA06-4BCD-9E4C-7FF7D6E9AE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78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B88CE9CF-E1BB-7740-A63D-5F8D9A25525B}" type="slidenum">
              <a:rPr lang="en-US" smtClean="0"/>
              <a:pPr/>
              <a:t>‹#›</a:t>
            </a:fld>
            <a:endParaRPr lang="en-US" dirty="0"/>
          </a:p>
        </p:txBody>
      </p:sp>
      <p:sp>
        <p:nvSpPr>
          <p:cNvPr id="8"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7202574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88CE9CF-E1BB-7740-A63D-5F8D9A25525B}" type="slidenum">
              <a:rPr lang="en-US" smtClean="0"/>
              <a:pPr/>
              <a:t>‹#›</a:t>
            </a:fld>
            <a:endParaRPr lang="en-US" dirty="0"/>
          </a:p>
        </p:txBody>
      </p:sp>
      <p:sp>
        <p:nvSpPr>
          <p:cNvPr id="8"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7598184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B88CE9CF-E1BB-7740-A63D-5F8D9A25525B}" type="slidenum">
              <a:rPr lang="en-US" smtClean="0"/>
              <a:pPr/>
              <a:t>‹#›</a:t>
            </a:fld>
            <a:endParaRPr lang="en-US" dirty="0"/>
          </a:p>
        </p:txBody>
      </p:sp>
      <p:sp>
        <p:nvSpPr>
          <p:cNvPr id="9"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61631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88CE9CF-E1BB-7740-A63D-5F8D9A25525B}" type="slidenum">
              <a:rPr lang="en-US" smtClean="0"/>
              <a:pPr/>
              <a:t>‹#›</a:t>
            </a:fld>
            <a:endParaRPr lang="en-US" dirty="0"/>
          </a:p>
        </p:txBody>
      </p:sp>
      <p:sp>
        <p:nvSpPr>
          <p:cNvPr id="11" name="Footer Placeholder 4"/>
          <p:cNvSpPr>
            <a:spLocks noGrp="1"/>
          </p:cNvSpPr>
          <p:nvPr>
            <p:ph type="ftr" sz="quarter" idx="1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38235729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B88CE9CF-E1BB-7740-A63D-5F8D9A25525B}" type="slidenum">
              <a:rPr lang="en-US" smtClean="0"/>
              <a:pPr/>
              <a:t>‹#›</a:t>
            </a:fld>
            <a:endParaRPr lang="en-US" dirty="0"/>
          </a:p>
        </p:txBody>
      </p:sp>
      <p:sp>
        <p:nvSpPr>
          <p:cNvPr id="7"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8208615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8CE9CF-E1BB-7740-A63D-5F8D9A25525B}" type="slidenum">
              <a:rPr lang="en-US" smtClean="0"/>
              <a:pPr/>
              <a:t>‹#›</a:t>
            </a:fld>
            <a:endParaRPr lang="en-US" dirty="0"/>
          </a:p>
        </p:txBody>
      </p:sp>
      <p:sp>
        <p:nvSpPr>
          <p:cNvPr id="6"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40401193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88CE9CF-E1BB-7740-A63D-5F8D9A25525B}" type="slidenum">
              <a:rPr lang="en-US" smtClean="0"/>
              <a:pPr/>
              <a:t>‹#›</a:t>
            </a:fld>
            <a:endParaRPr lang="en-US" dirty="0"/>
          </a:p>
        </p:txBody>
      </p:sp>
      <p:sp>
        <p:nvSpPr>
          <p:cNvPr id="9"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16249748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88CE9CF-E1BB-7740-A63D-5F8D9A25525B}" type="slidenum">
              <a:rPr lang="en-US" smtClean="0"/>
              <a:pPr/>
              <a:t>‹#›</a:t>
            </a:fld>
            <a:endParaRPr lang="en-US" dirty="0"/>
          </a:p>
        </p:txBody>
      </p:sp>
      <p:sp>
        <p:nvSpPr>
          <p:cNvPr id="9"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spTree>
    <p:extLst>
      <p:ext uri="{BB962C8B-B14F-4D97-AF65-F5344CB8AC3E}">
        <p14:creationId xmlns:p14="http://schemas.microsoft.com/office/powerpoint/2010/main" val="11316726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Integration_2nd_slide.jp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50635" y="0"/>
            <a:ext cx="8229600" cy="9371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8621"/>
            <a:ext cx="8229600" cy="53077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57200" y="6528919"/>
            <a:ext cx="8229600" cy="213820"/>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B88CE9CF-E1BB-7740-A63D-5F8D9A25525B}" type="slidenum">
              <a:rPr lang="en-US" smtClean="0"/>
              <a:pPr/>
              <a:t>‹#›</a:t>
            </a:fld>
            <a:endParaRPr lang="en-US" dirty="0"/>
          </a:p>
        </p:txBody>
      </p:sp>
      <p:sp>
        <p:nvSpPr>
          <p:cNvPr id="5" name="Footer Placeholder 4"/>
          <p:cNvSpPr>
            <a:spLocks noGrp="1"/>
          </p:cNvSpPr>
          <p:nvPr>
            <p:ph type="ftr" sz="quarter" idx="3"/>
          </p:nvPr>
        </p:nvSpPr>
        <p:spPr>
          <a:xfrm>
            <a:off x="98081" y="6585623"/>
            <a:ext cx="2485697" cy="213820"/>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r>
              <a:rPr lang="en-US" dirty="0" smtClean="0"/>
              <a:t>© 2013 CHE Trinity Health</a:t>
            </a:r>
            <a:endParaRPr lang="en-US" dirty="0"/>
          </a:p>
        </p:txBody>
      </p:sp>
      <p:pic>
        <p:nvPicPr>
          <p:cNvPr id="4" name="Picture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535481" y="6337127"/>
            <a:ext cx="2464300" cy="373710"/>
          </a:xfrm>
          <a:prstGeom prst="rect">
            <a:avLst/>
          </a:prstGeom>
        </p:spPr>
      </p:pic>
    </p:spTree>
    <p:extLst>
      <p:ext uri="{BB962C8B-B14F-4D97-AF65-F5344CB8AC3E}">
        <p14:creationId xmlns:p14="http://schemas.microsoft.com/office/powerpoint/2010/main" val="318056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2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Integration_2nd_slide.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50635" y="0"/>
            <a:ext cx="8229600" cy="93717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38621"/>
            <a:ext cx="8229600" cy="53077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3498723" y="6456072"/>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pPr algn="ctr"/>
            <a:fld id="{5FF37B1D-71C3-4E66-AD58-E33FB8B701B9}" type="slidenum">
              <a:rPr lang="en-US" smtClean="0">
                <a:solidFill>
                  <a:prstClr val="black">
                    <a:tint val="75000"/>
                  </a:prstClr>
                </a:solidFill>
              </a:rPr>
              <a:pPr algn="ctr"/>
              <a:t>‹#›</a:t>
            </a:fld>
            <a:endParaRPr lang="en-US" dirty="0">
              <a:solidFill>
                <a:prstClr val="black">
                  <a:tint val="75000"/>
                </a:prstClr>
              </a:solidFill>
            </a:endParaRPr>
          </a:p>
        </p:txBody>
      </p:sp>
      <p:sp>
        <p:nvSpPr>
          <p:cNvPr id="7" name="Footer Placeholder 3"/>
          <p:cNvSpPr>
            <a:spLocks noGrp="1"/>
          </p:cNvSpPr>
          <p:nvPr>
            <p:ph type="ftr" sz="quarter" idx="3"/>
          </p:nvPr>
        </p:nvSpPr>
        <p:spPr>
          <a:xfrm>
            <a:off x="399031" y="6507655"/>
            <a:ext cx="3073382" cy="213820"/>
          </a:xfrm>
          <a:prstGeom prst="rect">
            <a:avLst/>
          </a:prstGeom>
        </p:spPr>
        <p:txBody>
          <a:bodyPr/>
          <a:lstStyle>
            <a:lvl1pPr>
              <a:defRPr sz="900"/>
            </a:lvl1pPr>
          </a:lstStyle>
          <a:p>
            <a:r>
              <a:rPr lang="en-US" dirty="0" smtClean="0">
                <a:solidFill>
                  <a:prstClr val="black"/>
                </a:solidFill>
              </a:rPr>
              <a:t>February 26, 2014 – Venzke Board of Directors Meeting  </a:t>
            </a:r>
            <a:endParaRPr lang="en-US" dirty="0">
              <a:solidFill>
                <a:prstClr val="black"/>
              </a:solidFill>
            </a:endParaRPr>
          </a:p>
        </p:txBody>
      </p:sp>
    </p:spTree>
    <p:extLst>
      <p:ext uri="{BB962C8B-B14F-4D97-AF65-F5344CB8AC3E}">
        <p14:creationId xmlns:p14="http://schemas.microsoft.com/office/powerpoint/2010/main" val="192838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4572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Courier New"/>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smtClean="0"/>
              <a:t>Robotic Surgery Liability Risks:</a:t>
            </a:r>
            <a:br>
              <a:rPr lang="en-US" i="1" dirty="0" smtClean="0"/>
            </a:br>
            <a:r>
              <a:rPr lang="en-US" i="1" dirty="0" smtClean="0"/>
              <a:t>Trends in Claims Data and Loss Prevention</a:t>
            </a:r>
            <a:endParaRPr lang="en-US" i="1" dirty="0"/>
          </a:p>
        </p:txBody>
      </p:sp>
      <p:sp>
        <p:nvSpPr>
          <p:cNvPr id="3" name="Subtitle 2"/>
          <p:cNvSpPr>
            <a:spLocks noGrp="1"/>
          </p:cNvSpPr>
          <p:nvPr>
            <p:ph type="subTitle" idx="1"/>
          </p:nvPr>
        </p:nvSpPr>
        <p:spPr>
          <a:xfrm>
            <a:off x="685800" y="4143827"/>
            <a:ext cx="6400800" cy="1752600"/>
          </a:xfrm>
        </p:spPr>
        <p:txBody>
          <a:bodyPr>
            <a:normAutofit fontScale="70000" lnSpcReduction="20000"/>
          </a:bodyPr>
          <a:lstStyle/>
          <a:p>
            <a:r>
              <a:rPr lang="en-US" dirty="0" smtClean="0"/>
              <a:t>Laura Nordberg, Clinical Loss Control Director, CHE Trinity Health</a:t>
            </a:r>
          </a:p>
          <a:p>
            <a:endParaRPr lang="en-US" dirty="0"/>
          </a:p>
          <a:p>
            <a:r>
              <a:rPr lang="en-US" dirty="0" smtClean="0"/>
              <a:t>The American Association of Nurse Attorneys (TAANA)</a:t>
            </a:r>
          </a:p>
          <a:p>
            <a:r>
              <a:rPr lang="en-US" dirty="0" smtClean="0"/>
              <a:t>33</a:t>
            </a:r>
            <a:r>
              <a:rPr lang="en-US" baseline="30000" dirty="0" smtClean="0"/>
              <a:t>rd</a:t>
            </a:r>
            <a:r>
              <a:rPr lang="en-US" dirty="0" smtClean="0"/>
              <a:t> Annual Meeting and Educational Conference</a:t>
            </a:r>
          </a:p>
          <a:p>
            <a:r>
              <a:rPr lang="en-US" dirty="0" smtClean="0"/>
              <a:t>Las Vegas, Nevada</a:t>
            </a:r>
          </a:p>
          <a:p>
            <a:endParaRPr lang="en-US" dirty="0" smtClean="0"/>
          </a:p>
          <a:p>
            <a:r>
              <a:rPr lang="en-US" dirty="0" smtClean="0"/>
              <a:t>October 11, 2014</a:t>
            </a:r>
          </a:p>
          <a:p>
            <a:endParaRPr lang="en-US" dirty="0" smtClean="0"/>
          </a:p>
          <a:p>
            <a:endParaRPr lang="en-US" dirty="0"/>
          </a:p>
        </p:txBody>
      </p:sp>
    </p:spTree>
    <p:extLst>
      <p:ext uri="{BB962C8B-B14F-4D97-AF65-F5344CB8AC3E}">
        <p14:creationId xmlns:p14="http://schemas.microsoft.com/office/powerpoint/2010/main" val="4125567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Recommendations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SURS (Society of Urologic Robotic Surgery)</a:t>
            </a:r>
          </a:p>
          <a:p>
            <a:pPr marL="514350" indent="-514350">
              <a:buFont typeface="+mj-lt"/>
              <a:buAutoNum type="arabicPeriod"/>
            </a:pPr>
            <a:r>
              <a:rPr lang="en-US" dirty="0" smtClean="0"/>
              <a:t>SAGES (Society of American Gastrointestinal &amp; Endoscopic Surgeons)</a:t>
            </a:r>
          </a:p>
          <a:p>
            <a:pPr marL="514350" indent="-514350">
              <a:buFont typeface="+mj-lt"/>
              <a:buAutoNum type="arabicPeriod"/>
            </a:pPr>
            <a:r>
              <a:rPr lang="en-US" dirty="0" smtClean="0"/>
              <a:t>MIRA (Minimally-Invasive </a:t>
            </a:r>
            <a:r>
              <a:rPr lang="en-US" dirty="0"/>
              <a:t>R</a:t>
            </a:r>
            <a:r>
              <a:rPr lang="en-US" dirty="0" smtClean="0"/>
              <a:t>obotic Association)</a:t>
            </a:r>
          </a:p>
          <a:p>
            <a:pPr marL="514350" indent="-514350">
              <a:buFont typeface="+mj-lt"/>
              <a:buAutoNum type="arabicPeriod"/>
            </a:pPr>
            <a:r>
              <a:rPr lang="en-US" dirty="0" smtClean="0"/>
              <a:t>RTN (Robotic Training Network): Residency training at 9 hospitals</a:t>
            </a:r>
          </a:p>
          <a:p>
            <a:pPr marL="514350" indent="-514350">
              <a:buFont typeface="+mj-lt"/>
              <a:buAutoNum type="arabicPeriod"/>
            </a:pPr>
            <a:r>
              <a:rPr lang="en-US" dirty="0" smtClean="0"/>
              <a:t>FRS (Fundamentals of Robotic Surgery: International Consensus Conference--2004)</a:t>
            </a:r>
          </a:p>
          <a:p>
            <a:pPr marL="514350" indent="-514350">
              <a:buFont typeface="+mj-lt"/>
              <a:buAutoNum type="arabicPeriod"/>
            </a:pPr>
            <a:r>
              <a:rPr lang="en-US" dirty="0" smtClean="0"/>
              <a:t>ACOG (American College of Obstetrics and Gynecology): President’s Message 3-14-2013</a:t>
            </a:r>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10</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1683107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7156855" cy="523220"/>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Robotic Case </a:t>
            </a:r>
            <a:r>
              <a:rPr lang="en-US" sz="2800" b="1" dirty="0" smtClean="0">
                <a:latin typeface="Arial" panose="020B0604020202020204" pitchFamily="34" charset="0"/>
                <a:cs typeface="Arial" panose="020B0604020202020204" pitchFamily="34" charset="0"/>
              </a:rPr>
              <a:t>Mix </a:t>
            </a:r>
            <a:endParaRPr lang="en-US" sz="2800" b="1" dirty="0">
              <a:latin typeface="Arial" panose="020B0604020202020204" pitchFamily="34" charset="0"/>
              <a:cs typeface="Arial" panose="020B0604020202020204" pitchFamily="34" charset="0"/>
            </a:endParaRPr>
          </a:p>
        </p:txBody>
      </p:sp>
      <p:graphicFrame>
        <p:nvGraphicFramePr>
          <p:cNvPr id="17411" name="Object 2"/>
          <p:cNvGraphicFramePr>
            <a:graphicFrameLocks noGrp="1"/>
          </p:cNvGraphicFramePr>
          <p:nvPr/>
        </p:nvGraphicFramePr>
        <p:xfrm>
          <a:off x="838200" y="1600200"/>
          <a:ext cx="7467600" cy="4495800"/>
        </p:xfrm>
        <a:graphic>
          <a:graphicData uri="http://schemas.openxmlformats.org/presentationml/2006/ole">
            <mc:AlternateContent xmlns:mc="http://schemas.openxmlformats.org/markup-compatibility/2006">
              <mc:Choice xmlns:v="urn:schemas-microsoft-com:vml" Requires="v">
                <p:oleObj spid="_x0000_s1036" r:id="rId4" imgW="8687553" imgH="5261304" progId="Excel.Sheet.8">
                  <p:embed/>
                </p:oleObj>
              </mc:Choice>
              <mc:Fallback>
                <p:oleObj r:id="rId4" imgW="8687553" imgH="5261304" progId="Excel.Sheet.8">
                  <p:embed/>
                  <p:pic>
                    <p:nvPicPr>
                      <p:cNvPr id="0" name="Picture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467600" cy="449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Oval 3"/>
          <p:cNvSpPr/>
          <p:nvPr/>
        </p:nvSpPr>
        <p:spPr>
          <a:xfrm>
            <a:off x="5105400" y="3919538"/>
            <a:ext cx="1219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5257800" y="4159250"/>
            <a:ext cx="1066800" cy="523875"/>
          </a:xfrm>
          <a:prstGeom prst="rect">
            <a:avLst/>
          </a:prstGeom>
          <a:noFill/>
        </p:spPr>
        <p:txBody>
          <a:bodyPr>
            <a:spAutoFit/>
          </a:bodyPr>
          <a:lstStyle/>
          <a:p>
            <a:pPr>
              <a:defRPr/>
            </a:pPr>
            <a:r>
              <a:rPr lang="en-US" sz="2800" dirty="0">
                <a:solidFill>
                  <a:srgbClr val="FF0000"/>
                </a:solidFill>
                <a:latin typeface="+mn-lt"/>
              </a:rPr>
              <a:t>9.5%</a:t>
            </a:r>
          </a:p>
        </p:txBody>
      </p:sp>
      <p:sp>
        <p:nvSpPr>
          <p:cNvPr id="17414" name="Slide Number Placeholder 5"/>
          <p:cNvSpPr>
            <a:spLocks noGrp="1"/>
          </p:cNvSpPr>
          <p:nvPr>
            <p:ph type="sldNum" sz="quarter" idx="4294967295"/>
          </p:nvPr>
        </p:nvSpPr>
        <p:spPr>
          <a:xfrm>
            <a:off x="152400" y="6553200"/>
            <a:ext cx="457200" cy="168275"/>
          </a:xfrm>
          <a:prstGeom prst="rect">
            <a:avLst/>
          </a:prstGeom>
          <a:noFill/>
        </p:spPr>
        <p:txBody>
          <a:bodyPr/>
          <a:lstStyle>
            <a:lvl1pPr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990033"/>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009999"/>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eaLnBrk="1" hangingPunct="1">
              <a:spcBef>
                <a:spcPct val="0"/>
              </a:spcBef>
              <a:buFontTx/>
              <a:buNone/>
            </a:pPr>
            <a:fld id="{ABAD28D8-4516-4FD0-9E18-4B3CD8C21690}" type="slidenum">
              <a:rPr lang="en-US" altLang="en-US" sz="1000" smtClean="0">
                <a:solidFill>
                  <a:schemeClr val="bg1"/>
                </a:solidFill>
              </a:rPr>
              <a:pPr eaLnBrk="1" hangingPunct="1">
                <a:spcBef>
                  <a:spcPct val="0"/>
                </a:spcBef>
                <a:buFontTx/>
                <a:buNone/>
              </a:pPr>
              <a:t>11</a:t>
            </a:fld>
            <a:endParaRPr lang="en-US" altLang="en-US" sz="1000" smtClean="0">
              <a:solidFill>
                <a:schemeClr val="bg1"/>
              </a:solidFill>
            </a:endParaRPr>
          </a:p>
        </p:txBody>
      </p:sp>
    </p:spTree>
    <p:extLst>
      <p:ext uri="{BB962C8B-B14F-4D97-AF65-F5344CB8AC3E}">
        <p14:creationId xmlns:p14="http://schemas.microsoft.com/office/powerpoint/2010/main" val="3121951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4294967295"/>
          </p:nvPr>
        </p:nvSpPr>
        <p:spPr>
          <a:xfrm>
            <a:off x="3657600" y="6605588"/>
            <a:ext cx="1905000" cy="228600"/>
          </a:xfrm>
          <a:prstGeom prst="rect">
            <a:avLst/>
          </a:prstGeom>
        </p:spPr>
        <p:txBody>
          <a:bodyPr/>
          <a:lstStyle/>
          <a:p>
            <a:pPr>
              <a:defRPr/>
            </a:pPr>
            <a:fld id="{BC2DC499-C98E-4B18-AFBA-432B0DEED734}" type="slidenum">
              <a:rPr lang="en-US" smtClean="0">
                <a:solidFill>
                  <a:srgbClr val="000000"/>
                </a:solidFill>
              </a:rPr>
              <a:pPr>
                <a:defRPr/>
              </a:pPr>
              <a:t>12</a:t>
            </a:fld>
            <a:endParaRPr lang="en-US" dirty="0">
              <a:solidFill>
                <a:srgbClr val="000000"/>
              </a:solidFill>
            </a:endParaRPr>
          </a:p>
        </p:txBody>
      </p:sp>
      <p:sp>
        <p:nvSpPr>
          <p:cNvPr id="21" name="Slide Number Placeholder 2"/>
          <p:cNvSpPr txBox="1">
            <a:spLocks/>
          </p:cNvSpPr>
          <p:nvPr/>
        </p:nvSpPr>
        <p:spPr bwMode="auto">
          <a:xfrm>
            <a:off x="3657600" y="6605588"/>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800" kern="1200" baseline="0">
                <a:solidFill>
                  <a:schemeClr val="tx1"/>
                </a:solidFill>
                <a:latin typeface="+mn-lt"/>
                <a:ea typeface="+mn-ea"/>
                <a:cs typeface="+mn-cs"/>
              </a:defRPr>
            </a:lvl1pPr>
            <a:lvl2pPr marL="457200" algn="ctr" rtl="0" fontAlgn="base">
              <a:spcBef>
                <a:spcPct val="0"/>
              </a:spcBef>
              <a:spcAft>
                <a:spcPct val="0"/>
              </a:spcAft>
              <a:defRPr sz="2400" kern="1200" baseline="-25000">
                <a:solidFill>
                  <a:schemeClr val="tx1"/>
                </a:solidFill>
                <a:latin typeface="Times New Roman" charset="0"/>
                <a:ea typeface="+mn-ea"/>
                <a:cs typeface="+mn-cs"/>
              </a:defRPr>
            </a:lvl2pPr>
            <a:lvl3pPr marL="914400" algn="ctr" rtl="0" fontAlgn="base">
              <a:spcBef>
                <a:spcPct val="0"/>
              </a:spcBef>
              <a:spcAft>
                <a:spcPct val="0"/>
              </a:spcAft>
              <a:defRPr sz="2400" kern="1200" baseline="-25000">
                <a:solidFill>
                  <a:schemeClr val="tx1"/>
                </a:solidFill>
                <a:latin typeface="Times New Roman" charset="0"/>
                <a:ea typeface="+mn-ea"/>
                <a:cs typeface="+mn-cs"/>
              </a:defRPr>
            </a:lvl3pPr>
            <a:lvl4pPr marL="1371600" algn="ctr" rtl="0" fontAlgn="base">
              <a:spcBef>
                <a:spcPct val="0"/>
              </a:spcBef>
              <a:spcAft>
                <a:spcPct val="0"/>
              </a:spcAft>
              <a:defRPr sz="2400" kern="1200" baseline="-25000">
                <a:solidFill>
                  <a:schemeClr val="tx1"/>
                </a:solidFill>
                <a:latin typeface="Times New Roman" charset="0"/>
                <a:ea typeface="+mn-ea"/>
                <a:cs typeface="+mn-cs"/>
              </a:defRPr>
            </a:lvl4pPr>
            <a:lvl5pPr marL="1828800" algn="ctr" rtl="0" fontAlgn="base">
              <a:spcBef>
                <a:spcPct val="0"/>
              </a:spcBef>
              <a:spcAft>
                <a:spcPct val="0"/>
              </a:spcAft>
              <a:defRPr sz="2400" kern="1200" baseline="-25000">
                <a:solidFill>
                  <a:schemeClr val="tx1"/>
                </a:solidFill>
                <a:latin typeface="Times New Roman" charset="0"/>
                <a:ea typeface="+mn-ea"/>
                <a:cs typeface="+mn-cs"/>
              </a:defRPr>
            </a:lvl5pPr>
            <a:lvl6pPr marL="2286000" algn="l" defTabSz="914400" rtl="0" eaLnBrk="1" latinLnBrk="0" hangingPunct="1">
              <a:defRPr sz="2400" kern="1200" baseline="-25000">
                <a:solidFill>
                  <a:schemeClr val="tx1"/>
                </a:solidFill>
                <a:latin typeface="Times New Roman" charset="0"/>
                <a:ea typeface="+mn-ea"/>
                <a:cs typeface="+mn-cs"/>
              </a:defRPr>
            </a:lvl6pPr>
            <a:lvl7pPr marL="2743200" algn="l" defTabSz="914400" rtl="0" eaLnBrk="1" latinLnBrk="0" hangingPunct="1">
              <a:defRPr sz="2400" kern="1200" baseline="-25000">
                <a:solidFill>
                  <a:schemeClr val="tx1"/>
                </a:solidFill>
                <a:latin typeface="Times New Roman" charset="0"/>
                <a:ea typeface="+mn-ea"/>
                <a:cs typeface="+mn-cs"/>
              </a:defRPr>
            </a:lvl7pPr>
            <a:lvl8pPr marL="3200400" algn="l" defTabSz="914400" rtl="0" eaLnBrk="1" latinLnBrk="0" hangingPunct="1">
              <a:defRPr sz="2400" kern="1200" baseline="-25000">
                <a:solidFill>
                  <a:schemeClr val="tx1"/>
                </a:solidFill>
                <a:latin typeface="Times New Roman" charset="0"/>
                <a:ea typeface="+mn-ea"/>
                <a:cs typeface="+mn-cs"/>
              </a:defRPr>
            </a:lvl8pPr>
            <a:lvl9pPr marL="3657600" algn="l" defTabSz="914400" rtl="0" eaLnBrk="1" latinLnBrk="0" hangingPunct="1">
              <a:defRPr sz="2400" kern="1200" baseline="-25000">
                <a:solidFill>
                  <a:schemeClr val="tx1"/>
                </a:solidFill>
                <a:latin typeface="Times New Roman" charset="0"/>
                <a:ea typeface="+mn-ea"/>
                <a:cs typeface="+mn-cs"/>
              </a:defRPr>
            </a:lvl9pPr>
          </a:lstStyle>
          <a:p>
            <a:pPr>
              <a:defRPr/>
            </a:pPr>
            <a:fld id="{BC2DC499-C98E-4B18-AFBA-432B0DEED734}" type="slidenum">
              <a:rPr lang="en-US" smtClean="0">
                <a:solidFill>
                  <a:srgbClr val="000000"/>
                </a:solidFill>
              </a:rPr>
              <a:pPr>
                <a:defRPr/>
              </a:pPr>
              <a:t>12</a:t>
            </a:fld>
            <a:endParaRPr lang="en-US" dirty="0">
              <a:solidFill>
                <a:srgbClr val="000000"/>
              </a:solidFill>
            </a:endParaRPr>
          </a:p>
        </p:txBody>
      </p:sp>
      <p:sp>
        <p:nvSpPr>
          <p:cNvPr id="31" name="TextBox 30"/>
          <p:cNvSpPr txBox="1"/>
          <p:nvPr/>
        </p:nvSpPr>
        <p:spPr>
          <a:xfrm>
            <a:off x="123824" y="41369"/>
            <a:ext cx="8896351" cy="830997"/>
          </a:xfrm>
          <a:prstGeom prst="rect">
            <a:avLst/>
          </a:prstGeom>
          <a:noFill/>
        </p:spPr>
        <p:txBody>
          <a:bodyPr wrap="square" rtlCol="0">
            <a:spAutoFit/>
          </a:bodyPr>
          <a:lstStyle/>
          <a:p>
            <a:pPr defTabSz="5426075"/>
            <a:r>
              <a:rPr lang="en-US" sz="2400" b="1" i="1" dirty="0" smtClean="0">
                <a:solidFill>
                  <a:srgbClr val="000000"/>
                </a:solidFill>
                <a:latin typeface="Arial"/>
              </a:rPr>
              <a:t>Da Vinci</a:t>
            </a:r>
            <a:r>
              <a:rPr lang="en-US" sz="2400" b="1" dirty="0" smtClean="0">
                <a:solidFill>
                  <a:srgbClr val="000000"/>
                </a:solidFill>
                <a:latin typeface="Arial"/>
              </a:rPr>
              <a:t>® Related Claims Frequency Has Trended Upward From FY09 Through FY12 </a:t>
            </a:r>
          </a:p>
        </p:txBody>
      </p:sp>
      <p:graphicFrame>
        <p:nvGraphicFramePr>
          <p:cNvPr id="2" name="Chart 1"/>
          <p:cNvGraphicFramePr/>
          <p:nvPr>
            <p:extLst>
              <p:ext uri="{D42A27DB-BD31-4B8C-83A1-F6EECF244321}">
                <p14:modId xmlns:p14="http://schemas.microsoft.com/office/powerpoint/2010/main" val="325445722"/>
              </p:ext>
            </p:extLst>
          </p:nvPr>
        </p:nvGraphicFramePr>
        <p:xfrm>
          <a:off x="382137" y="1396999"/>
          <a:ext cx="8420669" cy="44715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3824" y="6032632"/>
            <a:ext cx="6374908" cy="577081"/>
          </a:xfrm>
          <a:prstGeom prst="rect">
            <a:avLst/>
          </a:prstGeom>
          <a:noFill/>
        </p:spPr>
        <p:txBody>
          <a:bodyPr wrap="square" rtlCol="0">
            <a:spAutoFit/>
          </a:bodyPr>
          <a:lstStyle/>
          <a:p>
            <a:r>
              <a:rPr lang="en-US" sz="1050" i="1" dirty="0" smtClean="0"/>
              <a:t>Report includes claims with loss dates from 7/1/06 through 6/30/13, valued at 7/31/13.  Zero dollar claims are excluded from this analysis. Please note that s</a:t>
            </a:r>
            <a:r>
              <a:rPr lang="en-US" sz="1050" i="1" dirty="0" smtClean="0">
                <a:cs typeface="Arial" pitchFamily="34" charset="0"/>
              </a:rPr>
              <a:t>ince </a:t>
            </a:r>
            <a:r>
              <a:rPr lang="en-US" sz="1050" i="1" dirty="0">
                <a:cs typeface="Arial" pitchFamily="34" charset="0"/>
              </a:rPr>
              <a:t>HPL </a:t>
            </a:r>
            <a:r>
              <a:rPr lang="en-US" sz="1050" i="1" dirty="0" smtClean="0">
                <a:cs typeface="Arial" pitchFamily="34" charset="0"/>
              </a:rPr>
              <a:t>claims may take </a:t>
            </a:r>
            <a:r>
              <a:rPr lang="en-US" sz="1050" i="1" dirty="0">
                <a:cs typeface="Arial" pitchFamily="34" charset="0"/>
              </a:rPr>
              <a:t>years </a:t>
            </a:r>
            <a:r>
              <a:rPr lang="en-US" sz="1050" i="1" dirty="0" smtClean="0">
                <a:cs typeface="Arial" pitchFamily="34" charset="0"/>
              </a:rPr>
              <a:t>to get reported and fully develop, it is too early to establish a trend for the years FY12 and FY13.</a:t>
            </a:r>
            <a:endParaRPr lang="en-US" sz="1050" i="1" dirty="0"/>
          </a:p>
        </p:txBody>
      </p:sp>
    </p:spTree>
    <p:extLst>
      <p:ext uri="{BB962C8B-B14F-4D97-AF65-F5344CB8AC3E}">
        <p14:creationId xmlns:p14="http://schemas.microsoft.com/office/powerpoint/2010/main" val="541411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4294967295"/>
          </p:nvPr>
        </p:nvSpPr>
        <p:spPr>
          <a:xfrm>
            <a:off x="3657600" y="6605588"/>
            <a:ext cx="1905000" cy="228600"/>
          </a:xfrm>
          <a:prstGeom prst="rect">
            <a:avLst/>
          </a:prstGeom>
        </p:spPr>
        <p:txBody>
          <a:bodyPr/>
          <a:lstStyle/>
          <a:p>
            <a:pPr>
              <a:defRPr/>
            </a:pPr>
            <a:fld id="{BC2DC499-C98E-4B18-AFBA-432B0DEED734}" type="slidenum">
              <a:rPr lang="en-US" smtClean="0">
                <a:solidFill>
                  <a:srgbClr val="000000"/>
                </a:solidFill>
              </a:rPr>
              <a:pPr>
                <a:defRPr/>
              </a:pPr>
              <a:t>13</a:t>
            </a:fld>
            <a:endParaRPr lang="en-US" dirty="0">
              <a:solidFill>
                <a:srgbClr val="000000"/>
              </a:solidFill>
            </a:endParaRPr>
          </a:p>
        </p:txBody>
      </p:sp>
      <p:sp>
        <p:nvSpPr>
          <p:cNvPr id="21" name="Slide Number Placeholder 2"/>
          <p:cNvSpPr txBox="1">
            <a:spLocks/>
          </p:cNvSpPr>
          <p:nvPr/>
        </p:nvSpPr>
        <p:spPr bwMode="auto">
          <a:xfrm>
            <a:off x="3657600" y="6605588"/>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800" kern="1200" baseline="0">
                <a:solidFill>
                  <a:schemeClr val="tx1"/>
                </a:solidFill>
                <a:latin typeface="+mn-lt"/>
                <a:ea typeface="+mn-ea"/>
                <a:cs typeface="+mn-cs"/>
              </a:defRPr>
            </a:lvl1pPr>
            <a:lvl2pPr marL="457200" algn="ctr" rtl="0" fontAlgn="base">
              <a:spcBef>
                <a:spcPct val="0"/>
              </a:spcBef>
              <a:spcAft>
                <a:spcPct val="0"/>
              </a:spcAft>
              <a:defRPr sz="2400" kern="1200" baseline="-25000">
                <a:solidFill>
                  <a:schemeClr val="tx1"/>
                </a:solidFill>
                <a:latin typeface="Times New Roman" charset="0"/>
                <a:ea typeface="+mn-ea"/>
                <a:cs typeface="+mn-cs"/>
              </a:defRPr>
            </a:lvl2pPr>
            <a:lvl3pPr marL="914400" algn="ctr" rtl="0" fontAlgn="base">
              <a:spcBef>
                <a:spcPct val="0"/>
              </a:spcBef>
              <a:spcAft>
                <a:spcPct val="0"/>
              </a:spcAft>
              <a:defRPr sz="2400" kern="1200" baseline="-25000">
                <a:solidFill>
                  <a:schemeClr val="tx1"/>
                </a:solidFill>
                <a:latin typeface="Times New Roman" charset="0"/>
                <a:ea typeface="+mn-ea"/>
                <a:cs typeface="+mn-cs"/>
              </a:defRPr>
            </a:lvl3pPr>
            <a:lvl4pPr marL="1371600" algn="ctr" rtl="0" fontAlgn="base">
              <a:spcBef>
                <a:spcPct val="0"/>
              </a:spcBef>
              <a:spcAft>
                <a:spcPct val="0"/>
              </a:spcAft>
              <a:defRPr sz="2400" kern="1200" baseline="-25000">
                <a:solidFill>
                  <a:schemeClr val="tx1"/>
                </a:solidFill>
                <a:latin typeface="Times New Roman" charset="0"/>
                <a:ea typeface="+mn-ea"/>
                <a:cs typeface="+mn-cs"/>
              </a:defRPr>
            </a:lvl4pPr>
            <a:lvl5pPr marL="1828800" algn="ctr" rtl="0" fontAlgn="base">
              <a:spcBef>
                <a:spcPct val="0"/>
              </a:spcBef>
              <a:spcAft>
                <a:spcPct val="0"/>
              </a:spcAft>
              <a:defRPr sz="2400" kern="1200" baseline="-25000">
                <a:solidFill>
                  <a:schemeClr val="tx1"/>
                </a:solidFill>
                <a:latin typeface="Times New Roman" charset="0"/>
                <a:ea typeface="+mn-ea"/>
                <a:cs typeface="+mn-cs"/>
              </a:defRPr>
            </a:lvl5pPr>
            <a:lvl6pPr marL="2286000" algn="l" defTabSz="914400" rtl="0" eaLnBrk="1" latinLnBrk="0" hangingPunct="1">
              <a:defRPr sz="2400" kern="1200" baseline="-25000">
                <a:solidFill>
                  <a:schemeClr val="tx1"/>
                </a:solidFill>
                <a:latin typeface="Times New Roman" charset="0"/>
                <a:ea typeface="+mn-ea"/>
                <a:cs typeface="+mn-cs"/>
              </a:defRPr>
            </a:lvl6pPr>
            <a:lvl7pPr marL="2743200" algn="l" defTabSz="914400" rtl="0" eaLnBrk="1" latinLnBrk="0" hangingPunct="1">
              <a:defRPr sz="2400" kern="1200" baseline="-25000">
                <a:solidFill>
                  <a:schemeClr val="tx1"/>
                </a:solidFill>
                <a:latin typeface="Times New Roman" charset="0"/>
                <a:ea typeface="+mn-ea"/>
                <a:cs typeface="+mn-cs"/>
              </a:defRPr>
            </a:lvl7pPr>
            <a:lvl8pPr marL="3200400" algn="l" defTabSz="914400" rtl="0" eaLnBrk="1" latinLnBrk="0" hangingPunct="1">
              <a:defRPr sz="2400" kern="1200" baseline="-25000">
                <a:solidFill>
                  <a:schemeClr val="tx1"/>
                </a:solidFill>
                <a:latin typeface="Times New Roman" charset="0"/>
                <a:ea typeface="+mn-ea"/>
                <a:cs typeface="+mn-cs"/>
              </a:defRPr>
            </a:lvl8pPr>
            <a:lvl9pPr marL="3657600" algn="l" defTabSz="914400" rtl="0" eaLnBrk="1" latinLnBrk="0" hangingPunct="1">
              <a:defRPr sz="2400" kern="1200" baseline="-25000">
                <a:solidFill>
                  <a:schemeClr val="tx1"/>
                </a:solidFill>
                <a:latin typeface="Times New Roman" charset="0"/>
                <a:ea typeface="+mn-ea"/>
                <a:cs typeface="+mn-cs"/>
              </a:defRPr>
            </a:lvl9pPr>
          </a:lstStyle>
          <a:p>
            <a:pPr>
              <a:defRPr/>
            </a:pPr>
            <a:fld id="{BC2DC499-C98E-4B18-AFBA-432B0DEED734}" type="slidenum">
              <a:rPr lang="en-US" smtClean="0">
                <a:solidFill>
                  <a:srgbClr val="000000"/>
                </a:solidFill>
              </a:rPr>
              <a:pPr>
                <a:defRPr/>
              </a:pPr>
              <a:t>13</a:t>
            </a:fld>
            <a:endParaRPr lang="en-US" dirty="0">
              <a:solidFill>
                <a:srgbClr val="000000"/>
              </a:solidFill>
            </a:endParaRPr>
          </a:p>
        </p:txBody>
      </p:sp>
      <p:sp>
        <p:nvSpPr>
          <p:cNvPr id="31" name="TextBox 30"/>
          <p:cNvSpPr txBox="1"/>
          <p:nvPr/>
        </p:nvSpPr>
        <p:spPr>
          <a:xfrm>
            <a:off x="123824" y="41369"/>
            <a:ext cx="8896351" cy="830997"/>
          </a:xfrm>
          <a:prstGeom prst="rect">
            <a:avLst/>
          </a:prstGeom>
          <a:noFill/>
        </p:spPr>
        <p:txBody>
          <a:bodyPr wrap="square" rtlCol="0">
            <a:spAutoFit/>
          </a:bodyPr>
          <a:lstStyle/>
          <a:p>
            <a:pPr defTabSz="5426075"/>
            <a:r>
              <a:rPr lang="en-US" sz="2400" b="1" dirty="0" smtClean="0">
                <a:solidFill>
                  <a:srgbClr val="000000"/>
                </a:solidFill>
                <a:latin typeface="Arial"/>
              </a:rPr>
              <a:t>The Number of Robotic Assisted Procedures Performed Has Quintupled From FY09 to FY13</a:t>
            </a:r>
          </a:p>
        </p:txBody>
      </p:sp>
      <p:graphicFrame>
        <p:nvGraphicFramePr>
          <p:cNvPr id="2" name="Chart 1"/>
          <p:cNvGraphicFramePr/>
          <p:nvPr>
            <p:extLst>
              <p:ext uri="{D42A27DB-BD31-4B8C-83A1-F6EECF244321}">
                <p14:modId xmlns:p14="http://schemas.microsoft.com/office/powerpoint/2010/main" val="2031359204"/>
              </p:ext>
            </p:extLst>
          </p:nvPr>
        </p:nvGraphicFramePr>
        <p:xfrm>
          <a:off x="382137" y="1396999"/>
          <a:ext cx="8420669" cy="44715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3824" y="6032632"/>
            <a:ext cx="6374908" cy="415498"/>
          </a:xfrm>
          <a:prstGeom prst="rect">
            <a:avLst/>
          </a:prstGeom>
          <a:noFill/>
        </p:spPr>
        <p:txBody>
          <a:bodyPr wrap="square" rtlCol="0">
            <a:spAutoFit/>
          </a:bodyPr>
          <a:lstStyle/>
          <a:p>
            <a:r>
              <a:rPr lang="en-US" sz="1050" i="1" dirty="0" smtClean="0">
                <a:cs typeface="Arial" pitchFamily="34" charset="0"/>
              </a:rPr>
              <a:t>ICD-9 procedure codes were created in November 2008 in order to identify when robotics were utilized in the procedure.  Significant shift over time from Inpatient to Outpatient driven by Hysterectomies, not Prostatectomies.</a:t>
            </a:r>
            <a:endParaRPr lang="en-US" sz="1050" i="1" dirty="0"/>
          </a:p>
        </p:txBody>
      </p:sp>
    </p:spTree>
    <p:extLst>
      <p:ext uri="{BB962C8B-B14F-4D97-AF65-F5344CB8AC3E}">
        <p14:creationId xmlns:p14="http://schemas.microsoft.com/office/powerpoint/2010/main" val="1022646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4294967295"/>
          </p:nvPr>
        </p:nvSpPr>
        <p:spPr>
          <a:xfrm>
            <a:off x="3657600" y="6605588"/>
            <a:ext cx="1905000" cy="228600"/>
          </a:xfrm>
          <a:prstGeom prst="rect">
            <a:avLst/>
          </a:prstGeom>
        </p:spPr>
        <p:txBody>
          <a:bodyPr/>
          <a:lstStyle/>
          <a:p>
            <a:pPr>
              <a:defRPr/>
            </a:pPr>
            <a:fld id="{BC2DC499-C98E-4B18-AFBA-432B0DEED734}" type="slidenum">
              <a:rPr lang="en-US" smtClean="0">
                <a:solidFill>
                  <a:srgbClr val="000000"/>
                </a:solidFill>
              </a:rPr>
              <a:pPr>
                <a:defRPr/>
              </a:pPr>
              <a:t>14</a:t>
            </a:fld>
            <a:endParaRPr lang="en-US" dirty="0">
              <a:solidFill>
                <a:srgbClr val="000000"/>
              </a:solidFill>
            </a:endParaRPr>
          </a:p>
        </p:txBody>
      </p:sp>
      <p:sp>
        <p:nvSpPr>
          <p:cNvPr id="21" name="Slide Number Placeholder 2"/>
          <p:cNvSpPr txBox="1">
            <a:spLocks/>
          </p:cNvSpPr>
          <p:nvPr/>
        </p:nvSpPr>
        <p:spPr bwMode="auto">
          <a:xfrm>
            <a:off x="3657600" y="6605588"/>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800" kern="1200" baseline="0">
                <a:solidFill>
                  <a:schemeClr val="tx1"/>
                </a:solidFill>
                <a:latin typeface="+mn-lt"/>
                <a:ea typeface="+mn-ea"/>
                <a:cs typeface="+mn-cs"/>
              </a:defRPr>
            </a:lvl1pPr>
            <a:lvl2pPr marL="457200" algn="ctr" rtl="0" fontAlgn="base">
              <a:spcBef>
                <a:spcPct val="0"/>
              </a:spcBef>
              <a:spcAft>
                <a:spcPct val="0"/>
              </a:spcAft>
              <a:defRPr sz="2400" kern="1200" baseline="-25000">
                <a:solidFill>
                  <a:schemeClr val="tx1"/>
                </a:solidFill>
                <a:latin typeface="Times New Roman" charset="0"/>
                <a:ea typeface="+mn-ea"/>
                <a:cs typeface="+mn-cs"/>
              </a:defRPr>
            </a:lvl2pPr>
            <a:lvl3pPr marL="914400" algn="ctr" rtl="0" fontAlgn="base">
              <a:spcBef>
                <a:spcPct val="0"/>
              </a:spcBef>
              <a:spcAft>
                <a:spcPct val="0"/>
              </a:spcAft>
              <a:defRPr sz="2400" kern="1200" baseline="-25000">
                <a:solidFill>
                  <a:schemeClr val="tx1"/>
                </a:solidFill>
                <a:latin typeface="Times New Roman" charset="0"/>
                <a:ea typeface="+mn-ea"/>
                <a:cs typeface="+mn-cs"/>
              </a:defRPr>
            </a:lvl3pPr>
            <a:lvl4pPr marL="1371600" algn="ctr" rtl="0" fontAlgn="base">
              <a:spcBef>
                <a:spcPct val="0"/>
              </a:spcBef>
              <a:spcAft>
                <a:spcPct val="0"/>
              </a:spcAft>
              <a:defRPr sz="2400" kern="1200" baseline="-25000">
                <a:solidFill>
                  <a:schemeClr val="tx1"/>
                </a:solidFill>
                <a:latin typeface="Times New Roman" charset="0"/>
                <a:ea typeface="+mn-ea"/>
                <a:cs typeface="+mn-cs"/>
              </a:defRPr>
            </a:lvl4pPr>
            <a:lvl5pPr marL="1828800" algn="ctr" rtl="0" fontAlgn="base">
              <a:spcBef>
                <a:spcPct val="0"/>
              </a:spcBef>
              <a:spcAft>
                <a:spcPct val="0"/>
              </a:spcAft>
              <a:defRPr sz="2400" kern="1200" baseline="-25000">
                <a:solidFill>
                  <a:schemeClr val="tx1"/>
                </a:solidFill>
                <a:latin typeface="Times New Roman" charset="0"/>
                <a:ea typeface="+mn-ea"/>
                <a:cs typeface="+mn-cs"/>
              </a:defRPr>
            </a:lvl5pPr>
            <a:lvl6pPr marL="2286000" algn="l" defTabSz="914400" rtl="0" eaLnBrk="1" latinLnBrk="0" hangingPunct="1">
              <a:defRPr sz="2400" kern="1200" baseline="-25000">
                <a:solidFill>
                  <a:schemeClr val="tx1"/>
                </a:solidFill>
                <a:latin typeface="Times New Roman" charset="0"/>
                <a:ea typeface="+mn-ea"/>
                <a:cs typeface="+mn-cs"/>
              </a:defRPr>
            </a:lvl6pPr>
            <a:lvl7pPr marL="2743200" algn="l" defTabSz="914400" rtl="0" eaLnBrk="1" latinLnBrk="0" hangingPunct="1">
              <a:defRPr sz="2400" kern="1200" baseline="-25000">
                <a:solidFill>
                  <a:schemeClr val="tx1"/>
                </a:solidFill>
                <a:latin typeface="Times New Roman" charset="0"/>
                <a:ea typeface="+mn-ea"/>
                <a:cs typeface="+mn-cs"/>
              </a:defRPr>
            </a:lvl7pPr>
            <a:lvl8pPr marL="3200400" algn="l" defTabSz="914400" rtl="0" eaLnBrk="1" latinLnBrk="0" hangingPunct="1">
              <a:defRPr sz="2400" kern="1200" baseline="-25000">
                <a:solidFill>
                  <a:schemeClr val="tx1"/>
                </a:solidFill>
                <a:latin typeface="Times New Roman" charset="0"/>
                <a:ea typeface="+mn-ea"/>
                <a:cs typeface="+mn-cs"/>
              </a:defRPr>
            </a:lvl8pPr>
            <a:lvl9pPr marL="3657600" algn="l" defTabSz="914400" rtl="0" eaLnBrk="1" latinLnBrk="0" hangingPunct="1">
              <a:defRPr sz="2400" kern="1200" baseline="-25000">
                <a:solidFill>
                  <a:schemeClr val="tx1"/>
                </a:solidFill>
                <a:latin typeface="Times New Roman" charset="0"/>
                <a:ea typeface="+mn-ea"/>
                <a:cs typeface="+mn-cs"/>
              </a:defRPr>
            </a:lvl9pPr>
          </a:lstStyle>
          <a:p>
            <a:pPr>
              <a:defRPr/>
            </a:pPr>
            <a:fld id="{BC2DC499-C98E-4B18-AFBA-432B0DEED734}" type="slidenum">
              <a:rPr lang="en-US" smtClean="0">
                <a:solidFill>
                  <a:srgbClr val="000000"/>
                </a:solidFill>
              </a:rPr>
              <a:pPr>
                <a:defRPr/>
              </a:pPr>
              <a:t>14</a:t>
            </a:fld>
            <a:endParaRPr lang="en-US" dirty="0">
              <a:solidFill>
                <a:srgbClr val="000000"/>
              </a:solidFill>
            </a:endParaRPr>
          </a:p>
        </p:txBody>
      </p:sp>
      <p:sp>
        <p:nvSpPr>
          <p:cNvPr id="31" name="TextBox 30"/>
          <p:cNvSpPr txBox="1"/>
          <p:nvPr/>
        </p:nvSpPr>
        <p:spPr>
          <a:xfrm>
            <a:off x="123824" y="41369"/>
            <a:ext cx="8896351" cy="707886"/>
          </a:xfrm>
          <a:prstGeom prst="rect">
            <a:avLst/>
          </a:prstGeom>
          <a:noFill/>
        </p:spPr>
        <p:txBody>
          <a:bodyPr wrap="square" rtlCol="0">
            <a:spAutoFit/>
          </a:bodyPr>
          <a:lstStyle/>
          <a:p>
            <a:pPr defTabSz="5426075"/>
            <a:r>
              <a:rPr lang="en-US" sz="2000" b="1" dirty="0" smtClean="0">
                <a:solidFill>
                  <a:srgbClr val="000000"/>
                </a:solidFill>
                <a:latin typeface="Arial"/>
              </a:rPr>
              <a:t>The Upward Trend In Claims Frequency Is Not Nearly As Pronounced, Relative to the Number of Procedures Performed</a:t>
            </a:r>
          </a:p>
        </p:txBody>
      </p:sp>
      <p:graphicFrame>
        <p:nvGraphicFramePr>
          <p:cNvPr id="2" name="Chart 1"/>
          <p:cNvGraphicFramePr/>
          <p:nvPr>
            <p:extLst>
              <p:ext uri="{D42A27DB-BD31-4B8C-83A1-F6EECF244321}">
                <p14:modId xmlns:p14="http://schemas.microsoft.com/office/powerpoint/2010/main" val="2095144473"/>
              </p:ext>
            </p:extLst>
          </p:nvPr>
        </p:nvGraphicFramePr>
        <p:xfrm>
          <a:off x="382137" y="1396999"/>
          <a:ext cx="8420669" cy="44715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23824" y="6032632"/>
            <a:ext cx="6374908" cy="577081"/>
          </a:xfrm>
          <a:prstGeom prst="rect">
            <a:avLst/>
          </a:prstGeom>
          <a:noFill/>
        </p:spPr>
        <p:txBody>
          <a:bodyPr wrap="square" rtlCol="0">
            <a:spAutoFit/>
          </a:bodyPr>
          <a:lstStyle/>
          <a:p>
            <a:r>
              <a:rPr lang="en-US" sz="1050" i="1" dirty="0" smtClean="0"/>
              <a:t>Report includes claims with loss dates from 7/1/06 through 6/30/13, valued at 7/31/13.  Zero dollar claims are excluded from this analysis. Please note that s</a:t>
            </a:r>
            <a:r>
              <a:rPr lang="en-US" sz="1050" i="1" dirty="0" smtClean="0">
                <a:cs typeface="Arial" pitchFamily="34" charset="0"/>
              </a:rPr>
              <a:t>ince </a:t>
            </a:r>
            <a:r>
              <a:rPr lang="en-US" sz="1050" i="1" dirty="0">
                <a:cs typeface="Arial" pitchFamily="34" charset="0"/>
              </a:rPr>
              <a:t>HPL </a:t>
            </a:r>
            <a:r>
              <a:rPr lang="en-US" sz="1050" i="1" dirty="0" smtClean="0">
                <a:cs typeface="Arial" pitchFamily="34" charset="0"/>
              </a:rPr>
              <a:t>claims may take </a:t>
            </a:r>
            <a:r>
              <a:rPr lang="en-US" sz="1050" i="1" dirty="0">
                <a:cs typeface="Arial" pitchFamily="34" charset="0"/>
              </a:rPr>
              <a:t>years </a:t>
            </a:r>
            <a:r>
              <a:rPr lang="en-US" sz="1050" i="1" dirty="0" smtClean="0">
                <a:cs typeface="Arial" pitchFamily="34" charset="0"/>
              </a:rPr>
              <a:t>to get reported and fully develop, it is too early to establish a trend for the years FY12 and FY13.  </a:t>
            </a:r>
            <a:endParaRPr lang="en-US" sz="1050" i="1" dirty="0"/>
          </a:p>
        </p:txBody>
      </p:sp>
    </p:spTree>
    <p:extLst>
      <p:ext uri="{BB962C8B-B14F-4D97-AF65-F5344CB8AC3E}">
        <p14:creationId xmlns:p14="http://schemas.microsoft.com/office/powerpoint/2010/main" val="3003604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195605238"/>
              </p:ext>
            </p:extLst>
          </p:nvPr>
        </p:nvGraphicFramePr>
        <p:xfrm>
          <a:off x="247649" y="914399"/>
          <a:ext cx="8772526" cy="5227093"/>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2"/>
          <p:cNvSpPr>
            <a:spLocks noGrp="1"/>
          </p:cNvSpPr>
          <p:nvPr>
            <p:ph type="sldNum" sz="quarter" idx="4294967295"/>
          </p:nvPr>
        </p:nvSpPr>
        <p:spPr>
          <a:xfrm>
            <a:off x="3657600" y="6605588"/>
            <a:ext cx="1905000" cy="228600"/>
          </a:xfrm>
          <a:prstGeom prst="rect">
            <a:avLst/>
          </a:prstGeom>
        </p:spPr>
        <p:txBody>
          <a:bodyPr/>
          <a:lstStyle/>
          <a:p>
            <a:pPr>
              <a:defRPr/>
            </a:pPr>
            <a:fld id="{BC2DC499-C98E-4B18-AFBA-432B0DEED734}" type="slidenum">
              <a:rPr lang="en-US" smtClean="0">
                <a:solidFill>
                  <a:srgbClr val="000000"/>
                </a:solidFill>
              </a:rPr>
              <a:pPr>
                <a:defRPr/>
              </a:pPr>
              <a:t>15</a:t>
            </a:fld>
            <a:endParaRPr lang="en-US" dirty="0">
              <a:solidFill>
                <a:srgbClr val="000000"/>
              </a:solidFill>
            </a:endParaRPr>
          </a:p>
        </p:txBody>
      </p:sp>
      <p:sp>
        <p:nvSpPr>
          <p:cNvPr id="21" name="Slide Number Placeholder 2"/>
          <p:cNvSpPr txBox="1">
            <a:spLocks/>
          </p:cNvSpPr>
          <p:nvPr/>
        </p:nvSpPr>
        <p:spPr bwMode="auto">
          <a:xfrm>
            <a:off x="3657600" y="6605588"/>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800" kern="1200" baseline="0">
                <a:solidFill>
                  <a:schemeClr val="tx1"/>
                </a:solidFill>
                <a:latin typeface="+mn-lt"/>
                <a:ea typeface="+mn-ea"/>
                <a:cs typeface="+mn-cs"/>
              </a:defRPr>
            </a:lvl1pPr>
            <a:lvl2pPr marL="457200" algn="ctr" rtl="0" fontAlgn="base">
              <a:spcBef>
                <a:spcPct val="0"/>
              </a:spcBef>
              <a:spcAft>
                <a:spcPct val="0"/>
              </a:spcAft>
              <a:defRPr sz="2400" kern="1200" baseline="-25000">
                <a:solidFill>
                  <a:schemeClr val="tx1"/>
                </a:solidFill>
                <a:latin typeface="Times New Roman" charset="0"/>
                <a:ea typeface="+mn-ea"/>
                <a:cs typeface="+mn-cs"/>
              </a:defRPr>
            </a:lvl2pPr>
            <a:lvl3pPr marL="914400" algn="ctr" rtl="0" fontAlgn="base">
              <a:spcBef>
                <a:spcPct val="0"/>
              </a:spcBef>
              <a:spcAft>
                <a:spcPct val="0"/>
              </a:spcAft>
              <a:defRPr sz="2400" kern="1200" baseline="-25000">
                <a:solidFill>
                  <a:schemeClr val="tx1"/>
                </a:solidFill>
                <a:latin typeface="Times New Roman" charset="0"/>
                <a:ea typeface="+mn-ea"/>
                <a:cs typeface="+mn-cs"/>
              </a:defRPr>
            </a:lvl3pPr>
            <a:lvl4pPr marL="1371600" algn="ctr" rtl="0" fontAlgn="base">
              <a:spcBef>
                <a:spcPct val="0"/>
              </a:spcBef>
              <a:spcAft>
                <a:spcPct val="0"/>
              </a:spcAft>
              <a:defRPr sz="2400" kern="1200" baseline="-25000">
                <a:solidFill>
                  <a:schemeClr val="tx1"/>
                </a:solidFill>
                <a:latin typeface="Times New Roman" charset="0"/>
                <a:ea typeface="+mn-ea"/>
                <a:cs typeface="+mn-cs"/>
              </a:defRPr>
            </a:lvl4pPr>
            <a:lvl5pPr marL="1828800" algn="ctr" rtl="0" fontAlgn="base">
              <a:spcBef>
                <a:spcPct val="0"/>
              </a:spcBef>
              <a:spcAft>
                <a:spcPct val="0"/>
              </a:spcAft>
              <a:defRPr sz="2400" kern="1200" baseline="-25000">
                <a:solidFill>
                  <a:schemeClr val="tx1"/>
                </a:solidFill>
                <a:latin typeface="Times New Roman" charset="0"/>
                <a:ea typeface="+mn-ea"/>
                <a:cs typeface="+mn-cs"/>
              </a:defRPr>
            </a:lvl5pPr>
            <a:lvl6pPr marL="2286000" algn="l" defTabSz="914400" rtl="0" eaLnBrk="1" latinLnBrk="0" hangingPunct="1">
              <a:defRPr sz="2400" kern="1200" baseline="-25000">
                <a:solidFill>
                  <a:schemeClr val="tx1"/>
                </a:solidFill>
                <a:latin typeface="Times New Roman" charset="0"/>
                <a:ea typeface="+mn-ea"/>
                <a:cs typeface="+mn-cs"/>
              </a:defRPr>
            </a:lvl6pPr>
            <a:lvl7pPr marL="2743200" algn="l" defTabSz="914400" rtl="0" eaLnBrk="1" latinLnBrk="0" hangingPunct="1">
              <a:defRPr sz="2400" kern="1200" baseline="-25000">
                <a:solidFill>
                  <a:schemeClr val="tx1"/>
                </a:solidFill>
                <a:latin typeface="Times New Roman" charset="0"/>
                <a:ea typeface="+mn-ea"/>
                <a:cs typeface="+mn-cs"/>
              </a:defRPr>
            </a:lvl7pPr>
            <a:lvl8pPr marL="3200400" algn="l" defTabSz="914400" rtl="0" eaLnBrk="1" latinLnBrk="0" hangingPunct="1">
              <a:defRPr sz="2400" kern="1200" baseline="-25000">
                <a:solidFill>
                  <a:schemeClr val="tx1"/>
                </a:solidFill>
                <a:latin typeface="Times New Roman" charset="0"/>
                <a:ea typeface="+mn-ea"/>
                <a:cs typeface="+mn-cs"/>
              </a:defRPr>
            </a:lvl8pPr>
            <a:lvl9pPr marL="3657600" algn="l" defTabSz="914400" rtl="0" eaLnBrk="1" latinLnBrk="0" hangingPunct="1">
              <a:defRPr sz="2400" kern="1200" baseline="-25000">
                <a:solidFill>
                  <a:schemeClr val="tx1"/>
                </a:solidFill>
                <a:latin typeface="Times New Roman" charset="0"/>
                <a:ea typeface="+mn-ea"/>
                <a:cs typeface="+mn-cs"/>
              </a:defRPr>
            </a:lvl9pPr>
          </a:lstStyle>
          <a:p>
            <a:pPr>
              <a:defRPr/>
            </a:pPr>
            <a:fld id="{BC2DC499-C98E-4B18-AFBA-432B0DEED734}" type="slidenum">
              <a:rPr lang="en-US" smtClean="0">
                <a:solidFill>
                  <a:srgbClr val="000000"/>
                </a:solidFill>
              </a:rPr>
              <a:pPr>
                <a:defRPr/>
              </a:pPr>
              <a:t>15</a:t>
            </a:fld>
            <a:endParaRPr lang="en-US" dirty="0">
              <a:solidFill>
                <a:srgbClr val="000000"/>
              </a:solidFill>
            </a:endParaRPr>
          </a:p>
        </p:txBody>
      </p:sp>
      <p:sp>
        <p:nvSpPr>
          <p:cNvPr id="31" name="TextBox 30"/>
          <p:cNvSpPr txBox="1"/>
          <p:nvPr/>
        </p:nvSpPr>
        <p:spPr>
          <a:xfrm>
            <a:off x="123824" y="41369"/>
            <a:ext cx="8896351" cy="707886"/>
          </a:xfrm>
          <a:prstGeom prst="rect">
            <a:avLst/>
          </a:prstGeom>
          <a:noFill/>
        </p:spPr>
        <p:txBody>
          <a:bodyPr wrap="square" rtlCol="0">
            <a:spAutoFit/>
          </a:bodyPr>
          <a:lstStyle/>
          <a:p>
            <a:pPr defTabSz="5426075"/>
            <a:r>
              <a:rPr lang="en-US" sz="2000" b="1" dirty="0" smtClean="0">
                <a:solidFill>
                  <a:srgbClr val="000000"/>
                </a:solidFill>
                <a:latin typeface="Arial"/>
              </a:rPr>
              <a:t>The Three Most Frequent Causes Comprise 60% of Robotics-Assisted Surgery Claims Frequency, But Only 33% of Total Incurred Indemnity</a:t>
            </a:r>
          </a:p>
        </p:txBody>
      </p:sp>
      <p:sp>
        <p:nvSpPr>
          <p:cNvPr id="23" name="TextBox 22"/>
          <p:cNvSpPr txBox="1"/>
          <p:nvPr/>
        </p:nvSpPr>
        <p:spPr>
          <a:xfrm>
            <a:off x="146662" y="6151308"/>
            <a:ext cx="6374908" cy="577081"/>
          </a:xfrm>
          <a:prstGeom prst="rect">
            <a:avLst/>
          </a:prstGeom>
          <a:noFill/>
        </p:spPr>
        <p:txBody>
          <a:bodyPr wrap="square" rtlCol="0">
            <a:spAutoFit/>
          </a:bodyPr>
          <a:lstStyle/>
          <a:p>
            <a:r>
              <a:rPr lang="en-US" sz="1050" i="1" dirty="0" smtClean="0"/>
              <a:t>Report includes claims with loss dates from 7/1/06 through 6/30/13, valued at 7/31/13.  Zero dollar claims are excluded from this analysis. Note that in this chart, the black vertical line represents the range of incurred indemnities for each cause, i.e. lowest to highest.</a:t>
            </a:r>
            <a:endParaRPr lang="en-US" sz="1050" i="1" dirty="0"/>
          </a:p>
        </p:txBody>
      </p:sp>
    </p:spTree>
    <p:extLst>
      <p:ext uri="{BB962C8B-B14F-4D97-AF65-F5344CB8AC3E}">
        <p14:creationId xmlns:p14="http://schemas.microsoft.com/office/powerpoint/2010/main" val="2116392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First Leading Cause (Frequency): Improper Performance of Surgery</a:t>
            </a:r>
            <a:endParaRPr lang="en-US" sz="2500" dirty="0"/>
          </a:p>
        </p:txBody>
      </p:sp>
      <p:sp>
        <p:nvSpPr>
          <p:cNvPr id="3" name="Content Placeholder 2"/>
          <p:cNvSpPr>
            <a:spLocks noGrp="1"/>
          </p:cNvSpPr>
          <p:nvPr>
            <p:ph idx="1"/>
          </p:nvPr>
        </p:nvSpPr>
        <p:spPr/>
        <p:txBody>
          <a:bodyPr>
            <a:normAutofit/>
          </a:bodyPr>
          <a:lstStyle/>
          <a:p>
            <a:r>
              <a:rPr lang="en-US" dirty="0" smtClean="0"/>
              <a:t>Physician experience</a:t>
            </a:r>
          </a:p>
          <a:p>
            <a:pPr marL="457200" indent="-457200">
              <a:buFont typeface="Arial" panose="020B0604020202020204" pitchFamily="34" charset="0"/>
              <a:buChar char="•"/>
            </a:pPr>
            <a:r>
              <a:rPr lang="en-US" dirty="0" smtClean="0"/>
              <a:t>Simulation</a:t>
            </a:r>
          </a:p>
          <a:p>
            <a:pPr marL="457200" indent="-457200">
              <a:buFont typeface="Arial" panose="020B0604020202020204" pitchFamily="34" charset="0"/>
              <a:buChar char="•"/>
            </a:pPr>
            <a:r>
              <a:rPr lang="en-US" dirty="0" smtClean="0"/>
              <a:t>Learning Curve: initial and maintenance</a:t>
            </a:r>
          </a:p>
          <a:p>
            <a:pPr marL="457200" indent="-457200">
              <a:buFont typeface="Arial" panose="020B0604020202020204" pitchFamily="34" charset="0"/>
              <a:buChar char="•"/>
            </a:pPr>
            <a:r>
              <a:rPr lang="en-US" dirty="0" smtClean="0"/>
              <a:t>Credentialing: initial and maintenance</a:t>
            </a:r>
          </a:p>
          <a:p>
            <a:pPr marL="457200" indent="-457200">
              <a:buFont typeface="Arial" panose="020B0604020202020204" pitchFamily="34" charset="0"/>
              <a:buChar char="•"/>
            </a:pPr>
            <a:r>
              <a:rPr lang="en-US" dirty="0" smtClean="0"/>
              <a:t>Cost assessment: variable, fixed, total</a:t>
            </a:r>
          </a:p>
          <a:p>
            <a:pPr marL="457200" indent="-457200">
              <a:buFont typeface="Arial" panose="020B0604020202020204" pitchFamily="34" charset="0"/>
              <a:buChar char="•"/>
            </a:pPr>
            <a:r>
              <a:rPr lang="en-US" dirty="0" smtClean="0"/>
              <a:t>Quality Metrics</a:t>
            </a:r>
          </a:p>
          <a:p>
            <a:pPr marL="1200150" lvl="1" indent="-457200">
              <a:buFont typeface="Arial" panose="020B0604020202020204" pitchFamily="34" charset="0"/>
              <a:buChar char="•"/>
            </a:pPr>
            <a:r>
              <a:rPr lang="en-US" dirty="0"/>
              <a:t>Length of surgery</a:t>
            </a:r>
          </a:p>
          <a:p>
            <a:pPr marL="1200150" lvl="1" indent="-457200">
              <a:buFont typeface="Arial" panose="020B0604020202020204" pitchFamily="34" charset="0"/>
              <a:buChar char="•"/>
            </a:pPr>
            <a:r>
              <a:rPr lang="en-US" dirty="0"/>
              <a:t>Length of stay</a:t>
            </a:r>
          </a:p>
          <a:p>
            <a:pPr marL="1200150" lvl="1" indent="-457200">
              <a:buFont typeface="Arial" panose="020B0604020202020204" pitchFamily="34" charset="0"/>
              <a:buChar char="•"/>
            </a:pPr>
            <a:r>
              <a:rPr lang="en-US" dirty="0"/>
              <a:t>Complication rate</a:t>
            </a:r>
          </a:p>
          <a:p>
            <a:pPr marL="1200150" lvl="1" indent="-457200">
              <a:buFont typeface="Arial" panose="020B0604020202020204" pitchFamily="34" charset="0"/>
              <a:buChar char="•"/>
            </a:pPr>
            <a:r>
              <a:rPr lang="en-US" dirty="0"/>
              <a:t>Readmission </a:t>
            </a:r>
            <a:r>
              <a:rPr lang="en-US" dirty="0" smtClean="0"/>
              <a:t>rate</a:t>
            </a:r>
            <a:endParaRPr lang="en-US" dirty="0"/>
          </a:p>
          <a:p>
            <a:endParaRPr lang="en-US" dirty="0" smtClean="0"/>
          </a:p>
          <a:p>
            <a:pPr lvl="1" indent="0">
              <a:buNone/>
            </a:pPr>
            <a:endParaRPr lang="en-US" dirty="0" smtClean="0"/>
          </a:p>
        </p:txBody>
      </p:sp>
      <p:sp>
        <p:nvSpPr>
          <p:cNvPr id="4" name="Slide Number Placeholder 3"/>
          <p:cNvSpPr>
            <a:spLocks noGrp="1"/>
          </p:cNvSpPr>
          <p:nvPr>
            <p:ph type="sldNum" sz="quarter" idx="12"/>
          </p:nvPr>
        </p:nvSpPr>
        <p:spPr/>
        <p:txBody>
          <a:bodyPr/>
          <a:lstStyle/>
          <a:p>
            <a:fld id="{B88CE9CF-E1BB-7740-A63D-5F8D9A25525B}" type="slidenum">
              <a:rPr lang="en-US" smtClean="0"/>
              <a:pPr/>
              <a:t>16</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2204241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 y="0"/>
            <a:ext cx="8788413" cy="937173"/>
          </a:xfrm>
        </p:spPr>
        <p:txBody>
          <a:bodyPr>
            <a:normAutofit fontScale="90000"/>
          </a:bodyPr>
          <a:lstStyle/>
          <a:p>
            <a:r>
              <a:rPr lang="en-US" dirty="0" smtClean="0"/>
              <a:t>Robotic Surgery Complication Rates Directly Correlate with Surgeon’s Level of Robotic Experience</a:t>
            </a:r>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17</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32770" name="Picture 2"/>
          <p:cNvPicPr>
            <a:picLocks noGrp="1" noChangeAspect="1" noChangeArrowheads="1"/>
          </p:cNvPicPr>
          <p:nvPr>
            <p:ph idx="1"/>
          </p:nvPr>
        </p:nvPicPr>
        <p:blipFill>
          <a:blip r:embed="rId2"/>
          <a:srcRect/>
          <a:stretch>
            <a:fillRect/>
          </a:stretch>
        </p:blipFill>
        <p:spPr bwMode="auto">
          <a:xfrm>
            <a:off x="457200" y="1283338"/>
            <a:ext cx="8229600" cy="501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Leading </a:t>
            </a:r>
            <a:r>
              <a:rPr lang="en-US" dirty="0" smtClean="0"/>
              <a:t>Cause (Frequency): </a:t>
            </a:r>
            <a:r>
              <a:rPr lang="en-US" dirty="0"/>
              <a:t>Improper Performance of </a:t>
            </a:r>
            <a:r>
              <a:rPr lang="en-US" dirty="0" smtClean="0"/>
              <a:t>Surgery (continued)</a:t>
            </a:r>
            <a:endParaRPr lang="en-US" dirty="0"/>
          </a:p>
        </p:txBody>
      </p:sp>
      <p:sp>
        <p:nvSpPr>
          <p:cNvPr id="3" name="Content Placeholder 2"/>
          <p:cNvSpPr>
            <a:spLocks noGrp="1"/>
          </p:cNvSpPr>
          <p:nvPr>
            <p:ph idx="1"/>
          </p:nvPr>
        </p:nvSpPr>
        <p:spPr/>
        <p:txBody>
          <a:bodyPr/>
          <a:lstStyle/>
          <a:p>
            <a:r>
              <a:rPr lang="en-US" dirty="0" smtClean="0"/>
              <a:t>Equipment Issues</a:t>
            </a:r>
          </a:p>
          <a:p>
            <a:pPr marL="457200" indent="-457200">
              <a:buFont typeface="Arial" panose="020B0604020202020204" pitchFamily="34" charset="0"/>
              <a:buChar char="•"/>
            </a:pPr>
            <a:r>
              <a:rPr lang="en-US" dirty="0" smtClean="0"/>
              <a:t>Multiple “lives” of equipment accessories</a:t>
            </a:r>
          </a:p>
          <a:p>
            <a:pPr marL="457200" indent="-457200">
              <a:buFont typeface="Arial" panose="020B0604020202020204" pitchFamily="34" charset="0"/>
              <a:buChar char="•"/>
            </a:pPr>
            <a:r>
              <a:rPr lang="en-US" dirty="0" smtClean="0"/>
              <a:t>Intuitive Surgical litigation philosophy</a:t>
            </a:r>
          </a:p>
          <a:p>
            <a:pPr marL="457200" indent="-457200">
              <a:buFont typeface="Arial" panose="020B0604020202020204" pitchFamily="34" charset="0"/>
              <a:buChar char="•"/>
            </a:pPr>
            <a:r>
              <a:rPr lang="en-US" dirty="0" smtClean="0"/>
              <a:t>FDA database: MAUDE reports</a:t>
            </a:r>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18</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2795412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notice letter from Intuitive Surgical, </a:t>
            </a:r>
            <a:r>
              <a:rPr lang="en-US" dirty="0" err="1" smtClean="0"/>
              <a:t>Inc</a:t>
            </a:r>
            <a:r>
              <a:rPr lang="en-US" dirty="0" smtClean="0"/>
              <a:t>:</a:t>
            </a:r>
            <a:endParaRPr lang="en-US" dirty="0"/>
          </a:p>
        </p:txBody>
      </p:sp>
      <p:sp>
        <p:nvSpPr>
          <p:cNvPr id="3" name="Content Placeholder 2"/>
          <p:cNvSpPr>
            <a:spLocks noGrp="1"/>
          </p:cNvSpPr>
          <p:nvPr>
            <p:ph idx="1"/>
          </p:nvPr>
        </p:nvSpPr>
        <p:spPr>
          <a:xfrm>
            <a:off x="457200" y="937173"/>
            <a:ext cx="8229600" cy="5307723"/>
          </a:xfrm>
        </p:spPr>
        <p:txBody>
          <a:bodyPr/>
          <a:lstStyle/>
          <a:p>
            <a:endParaRPr lang="en-US" dirty="0"/>
          </a:p>
        </p:txBody>
      </p:sp>
      <p:sp>
        <p:nvSpPr>
          <p:cNvPr id="4" name="Slide Number Placeholder 3"/>
          <p:cNvSpPr>
            <a:spLocks noGrp="1"/>
          </p:cNvSpPr>
          <p:nvPr>
            <p:ph type="sldNum" sz="quarter" idx="12"/>
          </p:nvPr>
        </p:nvSpPr>
        <p:spPr>
          <a:xfrm>
            <a:off x="457200" y="6326372"/>
            <a:ext cx="8229600" cy="416367"/>
          </a:xfrm>
        </p:spPr>
        <p:txBody>
          <a:bodyPr/>
          <a:lstStyle/>
          <a:p>
            <a:fld id="{B88CE9CF-E1BB-7740-A63D-5F8D9A25525B}" type="slidenum">
              <a:rPr lang="en-US" smtClean="0"/>
              <a:pPr/>
              <a:t>19</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02" y="1070998"/>
            <a:ext cx="7145079" cy="533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71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Define robotic surgery.</a:t>
            </a:r>
          </a:p>
          <a:p>
            <a:pPr marL="514350" indent="-514350">
              <a:buFont typeface="+mj-lt"/>
              <a:buAutoNum type="arabicPeriod"/>
            </a:pPr>
            <a:r>
              <a:rPr lang="en-US" dirty="0" smtClean="0"/>
              <a:t>Identify the basic equipment used during robotic surgery and how it works.</a:t>
            </a:r>
          </a:p>
          <a:p>
            <a:pPr marL="514350" indent="-514350">
              <a:buFont typeface="+mj-lt"/>
              <a:buAutoNum type="arabicPeriod"/>
            </a:pPr>
            <a:r>
              <a:rPr lang="en-US" dirty="0" smtClean="0"/>
              <a:t>Describe the robotic surgery claims data trends evident from one health care system.</a:t>
            </a:r>
          </a:p>
          <a:p>
            <a:pPr marL="514350" indent="-514350">
              <a:buFont typeface="+mj-lt"/>
              <a:buAutoNum type="arabicPeriod"/>
            </a:pPr>
            <a:r>
              <a:rPr lang="en-US" dirty="0" smtClean="0"/>
              <a:t>Describe how to build a successful robotic surgery program.</a:t>
            </a:r>
          </a:p>
          <a:p>
            <a:pPr marL="514350" indent="-514350">
              <a:buFont typeface="+mj-lt"/>
              <a:buAutoNum type="arabicPeriod"/>
            </a:pPr>
            <a:r>
              <a:rPr lang="en-US" dirty="0" smtClean="0"/>
              <a:t>Describe how to manage risks inherent within a hospital’s robotic surgery program.</a:t>
            </a:r>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2</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9275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Sample FDA MAUDE Report</a:t>
            </a:r>
            <a:endParaRPr lang="en-US" sz="25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a:xfrm>
            <a:off x="914400" y="6528919"/>
            <a:ext cx="8229600" cy="213820"/>
          </a:xfrm>
        </p:spPr>
        <p:txBody>
          <a:bodyPr/>
          <a:lstStyle/>
          <a:p>
            <a:fld id="{B88CE9CF-E1BB-7740-A63D-5F8D9A25525B}" type="slidenum">
              <a:rPr lang="en-US" smtClean="0"/>
              <a:pPr/>
              <a:t>20</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06" y="937173"/>
            <a:ext cx="7434595" cy="434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892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FDA MAUDE Report 8/23/2013</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21</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99081"/>
            <a:ext cx="81534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229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Leading Cause (Frequency): Improper Performance of Surgery (continued)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Patient movement issues</a:t>
            </a:r>
          </a:p>
          <a:p>
            <a:pPr marL="457200" indent="-457200">
              <a:buFont typeface="Arial" panose="020B0604020202020204" pitchFamily="34" charset="0"/>
              <a:buChar char="•"/>
            </a:pPr>
            <a:r>
              <a:rPr lang="en-US" dirty="0"/>
              <a:t>Surgical table stabilization</a:t>
            </a:r>
          </a:p>
          <a:p>
            <a:pPr marL="457200" indent="-457200">
              <a:buFont typeface="Arial" panose="020B0604020202020204" pitchFamily="34" charset="0"/>
              <a:buChar char="•"/>
            </a:pPr>
            <a:r>
              <a:rPr lang="en-US" dirty="0" smtClean="0"/>
              <a:t>CO</a:t>
            </a:r>
            <a:r>
              <a:rPr lang="en-US" baseline="-25000" dirty="0" smtClean="0"/>
              <a:t>2</a:t>
            </a:r>
            <a:r>
              <a:rPr lang="en-US" dirty="0" smtClean="0"/>
              <a:t> </a:t>
            </a:r>
            <a:r>
              <a:rPr lang="en-US" dirty="0"/>
              <a:t>supply</a:t>
            </a:r>
          </a:p>
          <a:p>
            <a:pPr marL="457200" indent="-457200">
              <a:buFont typeface="Arial" panose="020B0604020202020204" pitchFamily="34" charset="0"/>
              <a:buChar char="•"/>
            </a:pPr>
            <a:r>
              <a:rPr lang="en-US" dirty="0" smtClean="0"/>
              <a:t>Gravity (sliding down while in </a:t>
            </a:r>
            <a:r>
              <a:rPr lang="en-US" dirty="0" err="1" smtClean="0"/>
              <a:t>trendelenberg</a:t>
            </a:r>
            <a:r>
              <a:rPr lang="en-US" dirty="0" smtClean="0"/>
              <a:t>)</a:t>
            </a:r>
            <a:endParaRPr lang="en-US" dirty="0"/>
          </a:p>
          <a:p>
            <a:endParaRPr lang="en-US" dirty="0" smtClean="0"/>
          </a:p>
          <a:p>
            <a:r>
              <a:rPr lang="en-US" dirty="0" smtClean="0"/>
              <a:t>Patient Factors</a:t>
            </a:r>
          </a:p>
          <a:p>
            <a:pPr marL="457200" indent="-457200">
              <a:buFont typeface="Arial" panose="020B0604020202020204" pitchFamily="34" charset="0"/>
              <a:buChar char="•"/>
            </a:pPr>
            <a:r>
              <a:rPr lang="en-US" dirty="0"/>
              <a:t>Correct candidates</a:t>
            </a:r>
          </a:p>
          <a:p>
            <a:pPr marL="457200" indent="-457200">
              <a:buFont typeface="Arial" panose="020B0604020202020204" pitchFamily="34" charset="0"/>
              <a:buChar char="•"/>
            </a:pPr>
            <a:r>
              <a:rPr lang="en-US" dirty="0"/>
              <a:t>Co-morbidity analysis</a:t>
            </a:r>
          </a:p>
          <a:p>
            <a:pPr marL="457200" indent="-457200">
              <a:buFont typeface="Arial" panose="020B0604020202020204" pitchFamily="34" charset="0"/>
              <a:buChar char="•"/>
            </a:pPr>
            <a:r>
              <a:rPr lang="en-US" dirty="0"/>
              <a:t>Informed consent discussion</a:t>
            </a:r>
          </a:p>
          <a:p>
            <a:endParaRPr lang="en-US" dirty="0"/>
          </a:p>
          <a:p>
            <a:r>
              <a:rPr lang="en-US" dirty="0" smtClean="0"/>
              <a:t>Other Factors</a:t>
            </a:r>
          </a:p>
          <a:p>
            <a:pPr marL="457200" indent="-457200">
              <a:buFont typeface="Arial" panose="020B0604020202020204" pitchFamily="34" charset="0"/>
              <a:buChar char="•"/>
            </a:pPr>
            <a:r>
              <a:rPr lang="en-US" dirty="0" smtClean="0"/>
              <a:t>Marketing / Consumerism*</a:t>
            </a:r>
          </a:p>
          <a:p>
            <a:pPr marL="457200" indent="-457200">
              <a:buFont typeface="Arial" panose="020B0604020202020204" pitchFamily="34" charset="0"/>
              <a:buChar char="•"/>
            </a:pPr>
            <a:r>
              <a:rPr lang="en-US" dirty="0" smtClean="0"/>
              <a:t>Observation by Anesthesia</a:t>
            </a:r>
          </a:p>
          <a:p>
            <a:pPr marL="457200" indent="-457200">
              <a:buFont typeface="Arial" panose="020B0604020202020204" pitchFamily="34" charset="0"/>
              <a:buChar char="•"/>
            </a:pPr>
            <a:r>
              <a:rPr lang="en-US" dirty="0" smtClean="0"/>
              <a:t>Housekeeping</a:t>
            </a:r>
          </a:p>
          <a:p>
            <a:pPr marL="457200" indent="-457200">
              <a:buFont typeface="Arial" panose="020B0604020202020204" pitchFamily="34" charset="0"/>
              <a:buChar char="•"/>
            </a:pPr>
            <a:r>
              <a:rPr lang="en-US" dirty="0" smtClean="0"/>
              <a:t>Surgical team: 10% rule*</a:t>
            </a:r>
          </a:p>
          <a:p>
            <a:endParaRPr lang="en-US" dirty="0" smtClean="0"/>
          </a:p>
        </p:txBody>
      </p:sp>
      <p:sp>
        <p:nvSpPr>
          <p:cNvPr id="4" name="Slide Number Placeholder 3"/>
          <p:cNvSpPr>
            <a:spLocks noGrp="1"/>
          </p:cNvSpPr>
          <p:nvPr>
            <p:ph type="sldNum" sz="quarter" idx="12"/>
          </p:nvPr>
        </p:nvSpPr>
        <p:spPr/>
        <p:txBody>
          <a:bodyPr/>
          <a:lstStyle/>
          <a:p>
            <a:fld id="{B88CE9CF-E1BB-7740-A63D-5F8D9A25525B}" type="slidenum">
              <a:rPr lang="en-US" smtClean="0"/>
              <a:pPr/>
              <a:t>22</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135332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609600" y="6183312"/>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990033"/>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009999"/>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eaLnBrk="1" hangingPunct="1">
              <a:spcBef>
                <a:spcPct val="0"/>
              </a:spcBef>
              <a:buFontTx/>
              <a:buNone/>
            </a:pPr>
            <a:r>
              <a:rPr lang="en-US" altLang="en-US" sz="1800" dirty="0">
                <a:solidFill>
                  <a:schemeClr val="tx1"/>
                </a:solidFill>
              </a:rPr>
              <a:t>* </a:t>
            </a:r>
            <a:r>
              <a:rPr lang="en-US" altLang="en-US" sz="1400" dirty="0">
                <a:solidFill>
                  <a:schemeClr val="tx1"/>
                </a:solidFill>
              </a:rPr>
              <a:t>Under development or consideration </a:t>
            </a:r>
          </a:p>
        </p:txBody>
      </p:sp>
      <p:sp>
        <p:nvSpPr>
          <p:cNvPr id="5" name="Rectangle 4"/>
          <p:cNvSpPr/>
          <p:nvPr/>
        </p:nvSpPr>
        <p:spPr>
          <a:xfrm>
            <a:off x="304800" y="238125"/>
            <a:ext cx="8534400" cy="523875"/>
          </a:xfrm>
          <a:prstGeom prst="rect">
            <a:avLst/>
          </a:prstGeom>
        </p:spPr>
        <p:txBody>
          <a:bodyPr>
            <a:spAutoFit/>
          </a:bodyPr>
          <a:lstStyle/>
          <a:p>
            <a:pPr>
              <a:defRPr/>
            </a:pPr>
            <a:r>
              <a:rPr lang="en-US" sz="2800" b="1" dirty="0">
                <a:latin typeface="Arial" panose="020B0604020202020204" pitchFamily="34" charset="0"/>
                <a:cs typeface="Arial" panose="020B0604020202020204" pitchFamily="34" charset="0"/>
              </a:rPr>
              <a:t>Current </a:t>
            </a:r>
            <a:r>
              <a:rPr lang="en-US" sz="2800" b="1" i="1" dirty="0">
                <a:latin typeface="Arial" panose="020B0604020202020204" pitchFamily="34" charset="0"/>
                <a:ea typeface="Calibri" pitchFamily="34" charset="0"/>
                <a:cs typeface="Arial" panose="020B0604020202020204" pitchFamily="34" charset="0"/>
              </a:rPr>
              <a:t>da Vinci</a:t>
            </a:r>
            <a:r>
              <a:rPr lang="en-US" sz="2800" b="1" i="1" baseline="30000" dirty="0">
                <a:latin typeface="Arial" panose="020B0604020202020204" pitchFamily="34" charset="0"/>
                <a:ea typeface="Calibri" pitchFamily="34" charset="0"/>
                <a:cs typeface="Arial" panose="020B0604020202020204" pitchFamily="34" charset="0"/>
              </a:rPr>
              <a:t>®</a:t>
            </a:r>
            <a:r>
              <a:rPr lang="en-US" sz="2800" b="1" dirty="0">
                <a:latin typeface="Arial" panose="020B0604020202020204" pitchFamily="34" charset="0"/>
                <a:ea typeface="Calibri"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Volume</a:t>
            </a:r>
            <a:endParaRPr lang="en-US" sz="2800" b="1" dirty="0">
              <a:latin typeface="Arial" panose="020B0604020202020204" pitchFamily="34" charset="0"/>
              <a:cs typeface="Arial" panose="020B0604020202020204" pitchFamily="34" charset="0"/>
            </a:endParaRPr>
          </a:p>
        </p:txBody>
      </p:sp>
      <p:graphicFrame>
        <p:nvGraphicFramePr>
          <p:cNvPr id="6" name="Group 161"/>
          <p:cNvGraphicFramePr>
            <a:graphicFrameLocks/>
          </p:cNvGraphicFramePr>
          <p:nvPr>
            <p:extLst>
              <p:ext uri="{D42A27DB-BD31-4B8C-83A1-F6EECF244321}">
                <p14:modId xmlns:p14="http://schemas.microsoft.com/office/powerpoint/2010/main" val="3569941867"/>
              </p:ext>
            </p:extLst>
          </p:nvPr>
        </p:nvGraphicFramePr>
        <p:xfrm>
          <a:off x="228600" y="1062040"/>
          <a:ext cx="8763001" cy="5283195"/>
        </p:xfrm>
        <a:graphic>
          <a:graphicData uri="http://schemas.openxmlformats.org/drawingml/2006/table">
            <a:tbl>
              <a:tblPr/>
              <a:tblGrid>
                <a:gridCol w="1844842"/>
                <a:gridCol w="845553"/>
                <a:gridCol w="768684"/>
                <a:gridCol w="883987"/>
                <a:gridCol w="1114592"/>
                <a:gridCol w="845553"/>
                <a:gridCol w="845553"/>
                <a:gridCol w="845553"/>
                <a:gridCol w="768684"/>
              </a:tblGrid>
              <a:tr h="445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Location</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Urology</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GYN </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General Surgery</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Colorectal</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Single</a:t>
                      </a:r>
                      <a:br>
                        <a:rPr kumimoji="0" lang="en-US" sz="1000" b="1" i="0" u="none" strike="noStrike" cap="none" normalizeH="0" baseline="0" dirty="0" smtClean="0">
                          <a:ln>
                            <a:noFill/>
                          </a:ln>
                          <a:solidFill>
                            <a:srgbClr val="C00000"/>
                          </a:solidFill>
                          <a:effectLst/>
                          <a:latin typeface="Arial" charset="0"/>
                        </a:rPr>
                      </a:br>
                      <a:r>
                        <a:rPr kumimoji="0" lang="en-US" sz="1000" b="1" i="0" u="none" strike="noStrike" cap="none" normalizeH="0" baseline="0" dirty="0" smtClean="0">
                          <a:ln>
                            <a:noFill/>
                          </a:ln>
                          <a:solidFill>
                            <a:srgbClr val="C00000"/>
                          </a:solidFill>
                          <a:effectLst/>
                          <a:latin typeface="Arial" charset="0"/>
                        </a:rPr>
                        <a:t>Site</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Thoracic</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Cardiac</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C00000"/>
                          </a:solidFill>
                          <a:effectLst/>
                          <a:latin typeface="Arial" charset="0"/>
                        </a:rPr>
                        <a:t>ENT</a:t>
                      </a:r>
                    </a:p>
                  </a:txBody>
                  <a:tcPr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B</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126</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254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53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12</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W</a:t>
                      </a:r>
                      <a:endParaRPr kumimoji="0" lang="en-US" sz="1000" b="0" i="0" u="none" strike="noStrike" cap="none" normalizeH="0" baseline="0" dirty="0" smtClean="0">
                        <a:ln>
                          <a:noFill/>
                        </a:ln>
                        <a:solidFill>
                          <a:srgbClr val="FF0000"/>
                        </a:solidFill>
                        <a:effectLst/>
                        <a:latin typeface="Arial" charset="0"/>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48</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70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5</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10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3255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rgbClr val="000000"/>
                          </a:solidFill>
                          <a:effectLst/>
                          <a:latin typeface="Arial" charset="0"/>
                        </a:rPr>
                        <a:t>Hospital R</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83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34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3</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M</a:t>
                      </a:r>
                      <a:endParaRPr kumimoji="0" lang="en-US" sz="1000" b="0" i="0" u="none" strike="noStrike" cap="none" normalizeH="0" baseline="0" dirty="0" smtClean="0">
                        <a:ln>
                          <a:noFill/>
                        </a:ln>
                        <a:solidFill>
                          <a:srgbClr val="FF0000"/>
                        </a:solidFill>
                        <a:effectLst/>
                        <a:latin typeface="Arial" charset="0"/>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88</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193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29</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44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325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E</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128</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564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30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S*</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57</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161</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24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rgbClr val="000000"/>
                          </a:solidFill>
                          <a:effectLst/>
                          <a:latin typeface="Arial" charset="0"/>
                        </a:rPr>
                        <a:t>Hospital X</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79</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20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2</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A</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44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310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33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27</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23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V*</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46</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154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9</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12</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34</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325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U</a:t>
                      </a:r>
                      <a:endParaRPr kumimoji="0" lang="en-US" sz="1000" b="0" i="0" u="none" strike="noStrike" cap="none" normalizeH="0" baseline="0" dirty="0" smtClean="0">
                        <a:ln>
                          <a:noFill/>
                        </a:ln>
                        <a:solidFill>
                          <a:schemeClr val="tx1"/>
                        </a:solidFill>
                        <a:effectLst/>
                        <a:latin typeface="Arial" charset="0"/>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40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284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1</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O</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107</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90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16</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22</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J</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451</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N</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85</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86</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26</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tx1">
                              <a:lumMod val="95000"/>
                              <a:lumOff val="5000"/>
                            </a:schemeClr>
                          </a:solidFill>
                          <a:effectLst/>
                          <a:latin typeface="+mn-lt"/>
                        </a:rPr>
                        <a:t>0</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32554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rgbClr val="000000"/>
                          </a:solidFill>
                          <a:effectLst/>
                          <a:latin typeface="Arial" charset="0"/>
                        </a:rPr>
                        <a:t>Hospital F</a:t>
                      </a:r>
                      <a:endParaRPr kumimoji="0" lang="en-US" sz="1000" b="0" i="0" u="none" strike="noStrike" cap="none" normalizeH="0" baseline="0" dirty="0" smtClean="0">
                        <a:ln>
                          <a:noFill/>
                        </a:ln>
                        <a:solidFill>
                          <a:srgbClr val="FF0000"/>
                        </a:solidFill>
                        <a:effectLst/>
                        <a:latin typeface="Arial" charset="0"/>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175</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273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18</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75</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28</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52</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33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I</a:t>
                      </a:r>
                      <a:endParaRPr kumimoji="0" lang="en-US" sz="1000" b="0" i="0" u="none" strike="noStrike" cap="none" normalizeH="0" baseline="0" dirty="0" smtClean="0">
                        <a:ln>
                          <a:noFill/>
                        </a:ln>
                        <a:solidFill>
                          <a:srgbClr val="FF0000"/>
                        </a:solidFill>
                        <a:effectLst/>
                        <a:latin typeface="Arial" charset="0"/>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47</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184</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47</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13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solidFill>
                  </a:tcPr>
                </a:tc>
              </a:tr>
              <a:tr h="2712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rPr>
                        <a:t>Hospital C</a:t>
                      </a: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43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131</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42</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12</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13</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algn="ctr"/>
                      <a:r>
                        <a:rPr lang="en-US" sz="1000" b="0" dirty="0" smtClean="0">
                          <a:solidFill>
                            <a:schemeClr val="tx1">
                              <a:lumMod val="95000"/>
                              <a:lumOff val="5000"/>
                            </a:schemeClr>
                          </a:solidFill>
                          <a:latin typeface="+mn-lt"/>
                        </a:rPr>
                        <a:t>0</a:t>
                      </a:r>
                      <a:endParaRPr lang="en-US" sz="1000" b="0" dirty="0">
                        <a:solidFill>
                          <a:schemeClr val="tx1">
                            <a:lumMod val="95000"/>
                            <a:lumOff val="5000"/>
                          </a:schemeClr>
                        </a:solidFill>
                        <a:latin typeface="+mn-lt"/>
                      </a:endParaRPr>
                    </a:p>
                  </a:txBody>
                  <a:tcPr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tr>
              <a:tr h="280301">
                <a:tc gridSpan="9">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marT="45730" marB="45730"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Oval 6"/>
          <p:cNvSpPr/>
          <p:nvPr/>
        </p:nvSpPr>
        <p:spPr>
          <a:xfrm>
            <a:off x="2286000" y="49530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lumMod val="60000"/>
                  <a:lumOff val="40000"/>
                </a:schemeClr>
              </a:solidFill>
            </a:endParaRPr>
          </a:p>
        </p:txBody>
      </p:sp>
      <p:sp>
        <p:nvSpPr>
          <p:cNvPr id="8" name="Oval 7"/>
          <p:cNvSpPr/>
          <p:nvPr/>
        </p:nvSpPr>
        <p:spPr>
          <a:xfrm>
            <a:off x="3962400" y="2057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lumMod val="60000"/>
                  <a:lumOff val="40000"/>
                </a:schemeClr>
              </a:solidFill>
            </a:endParaRPr>
          </a:p>
        </p:txBody>
      </p:sp>
      <p:sp>
        <p:nvSpPr>
          <p:cNvPr id="9" name="Oval 8"/>
          <p:cNvSpPr/>
          <p:nvPr/>
        </p:nvSpPr>
        <p:spPr>
          <a:xfrm>
            <a:off x="5867400" y="23622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905500" y="35052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746875" y="51816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6746875" y="4397375"/>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6781800" y="3551238"/>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7581900" y="17526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75" name="Slide Number Placeholder 1"/>
          <p:cNvSpPr>
            <a:spLocks noGrp="1"/>
          </p:cNvSpPr>
          <p:nvPr>
            <p:ph type="sldNum" sz="quarter" idx="4294967295"/>
          </p:nvPr>
        </p:nvSpPr>
        <p:spPr>
          <a:xfrm>
            <a:off x="152400" y="6553200"/>
            <a:ext cx="457200" cy="168275"/>
          </a:xfrm>
          <a:prstGeom prst="rect">
            <a:avLst/>
          </a:prstGeom>
          <a:noFill/>
        </p:spPr>
        <p:txBody>
          <a:bodyPr/>
          <a:lstStyle>
            <a:lvl1pPr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990033"/>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009999"/>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eaLnBrk="1" hangingPunct="1">
              <a:spcBef>
                <a:spcPct val="0"/>
              </a:spcBef>
              <a:buFontTx/>
              <a:buNone/>
            </a:pPr>
            <a:fld id="{F692E6DD-6B9B-4221-978D-D9DBCB40AC62}" type="slidenum">
              <a:rPr lang="en-US" altLang="en-US" sz="1000" smtClean="0">
                <a:solidFill>
                  <a:schemeClr val="bg1"/>
                </a:solidFill>
              </a:rPr>
              <a:pPr eaLnBrk="1" hangingPunct="1">
                <a:spcBef>
                  <a:spcPct val="0"/>
                </a:spcBef>
                <a:buFontTx/>
                <a:buNone/>
              </a:pPr>
              <a:t>23</a:t>
            </a:fld>
            <a:endParaRPr lang="en-US" altLang="en-US" sz="1000" smtClean="0">
              <a:solidFill>
                <a:schemeClr val="bg1"/>
              </a:solidFill>
            </a:endParaRPr>
          </a:p>
        </p:txBody>
      </p:sp>
    </p:spTree>
    <p:extLst>
      <p:ext uri="{BB962C8B-B14F-4D97-AF65-F5344CB8AC3E}">
        <p14:creationId xmlns:p14="http://schemas.microsoft.com/office/powerpoint/2010/main" val="1805701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 Leading Cause (Frequency): Improper Positioning in Surgery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25-30 degrees of </a:t>
            </a:r>
            <a:r>
              <a:rPr lang="en-US" dirty="0" err="1" smtClean="0"/>
              <a:t>trendelenberg</a:t>
            </a:r>
            <a:r>
              <a:rPr lang="en-US" dirty="0" smtClean="0"/>
              <a:t> (GYN, Prostate)</a:t>
            </a:r>
          </a:p>
          <a:p>
            <a:pPr marL="457200" indent="-457200">
              <a:buFont typeface="Arial" panose="020B0604020202020204" pitchFamily="34" charset="0"/>
              <a:buChar char="•"/>
            </a:pPr>
            <a:r>
              <a:rPr lang="en-US" dirty="0"/>
              <a:t>Increased ICP</a:t>
            </a:r>
          </a:p>
          <a:p>
            <a:pPr marL="457200" indent="-457200">
              <a:buFont typeface="Arial" panose="020B0604020202020204" pitchFamily="34" charset="0"/>
              <a:buChar char="•"/>
            </a:pPr>
            <a:r>
              <a:rPr lang="en-US" dirty="0"/>
              <a:t>Ocular pressure</a:t>
            </a:r>
          </a:p>
          <a:p>
            <a:pPr marL="457200" indent="-457200">
              <a:buFont typeface="Arial" panose="020B0604020202020204" pitchFamily="34" charset="0"/>
              <a:buChar char="•"/>
            </a:pPr>
            <a:r>
              <a:rPr lang="en-US" dirty="0"/>
              <a:t>Cardiorespiratory compromise</a:t>
            </a:r>
          </a:p>
          <a:p>
            <a:r>
              <a:rPr lang="en-US" dirty="0" smtClean="0"/>
              <a:t>Nerve injuries</a:t>
            </a:r>
          </a:p>
          <a:p>
            <a:pPr marL="457200" indent="-457200">
              <a:buFont typeface="Arial" panose="020B0604020202020204" pitchFamily="34" charset="0"/>
              <a:buChar char="•"/>
            </a:pPr>
            <a:r>
              <a:rPr lang="en-US" dirty="0" smtClean="0"/>
              <a:t>Head/scalp</a:t>
            </a:r>
          </a:p>
          <a:p>
            <a:pPr marL="457200" indent="-457200">
              <a:buFont typeface="Arial" panose="020B0604020202020204" pitchFamily="34" charset="0"/>
              <a:buChar char="•"/>
            </a:pPr>
            <a:r>
              <a:rPr lang="en-US" dirty="0" smtClean="0"/>
              <a:t>Neck and shoulder: brachial plexus</a:t>
            </a:r>
          </a:p>
          <a:p>
            <a:pPr marL="457200" indent="-457200">
              <a:buFont typeface="Arial" panose="020B0604020202020204" pitchFamily="34" charset="0"/>
              <a:buChar char="•"/>
            </a:pPr>
            <a:r>
              <a:rPr lang="en-US" dirty="0" smtClean="0"/>
              <a:t>Forearm: ulnar nerve</a:t>
            </a:r>
          </a:p>
          <a:p>
            <a:pPr marL="457200" indent="-457200">
              <a:buFont typeface="Arial" panose="020B0604020202020204" pitchFamily="34" charset="0"/>
              <a:buChar char="•"/>
            </a:pPr>
            <a:r>
              <a:rPr lang="en-US" dirty="0" smtClean="0"/>
              <a:t>Lithotomy position: groin and </a:t>
            </a:r>
            <a:r>
              <a:rPr lang="en-US" dirty="0" err="1" smtClean="0"/>
              <a:t>peroneal</a:t>
            </a:r>
            <a:r>
              <a:rPr lang="en-US" dirty="0" smtClean="0"/>
              <a:t> nerve injuries</a:t>
            </a:r>
            <a:endParaRPr lang="en-US" dirty="0"/>
          </a:p>
          <a:p>
            <a:r>
              <a:rPr lang="en-US" dirty="0" smtClean="0"/>
              <a:t>Increased length of surgery</a:t>
            </a:r>
          </a:p>
          <a:p>
            <a:pPr marL="457200" indent="-457200">
              <a:buFont typeface="Arial" panose="020B0604020202020204" pitchFamily="34" charset="0"/>
              <a:buChar char="•"/>
            </a:pPr>
            <a:r>
              <a:rPr lang="en-US" dirty="0" smtClean="0"/>
              <a:t>Pulmonary embolism</a:t>
            </a:r>
          </a:p>
          <a:p>
            <a:pPr marL="457200" indent="-457200">
              <a:buFont typeface="Arial" panose="020B0604020202020204" pitchFamily="34" charset="0"/>
              <a:buChar char="•"/>
            </a:pPr>
            <a:r>
              <a:rPr lang="en-US" dirty="0" smtClean="0"/>
              <a:t>Pressure ulcers</a:t>
            </a:r>
          </a:p>
          <a:p>
            <a:pPr marL="457200" indent="-457200">
              <a:buFont typeface="Arial" panose="020B0604020202020204" pitchFamily="34" charset="0"/>
              <a:buChar char="•"/>
            </a:pPr>
            <a:r>
              <a:rPr lang="en-US" dirty="0" smtClean="0"/>
              <a:t>Unstable blood sugars</a:t>
            </a:r>
          </a:p>
          <a:p>
            <a:pPr marL="457200" indent="-457200">
              <a:buFont typeface="Arial" panose="020B0604020202020204" pitchFamily="34" charset="0"/>
              <a:buChar char="•"/>
            </a:pPr>
            <a:r>
              <a:rPr lang="en-US" dirty="0" smtClean="0"/>
              <a:t>Prolonged anesthesia time</a:t>
            </a:r>
          </a:p>
          <a:p>
            <a:pPr marL="457200" indent="-457200">
              <a:buFont typeface="Arial" panose="020B0604020202020204" pitchFamily="34" charset="0"/>
              <a:buChar char="•"/>
            </a:pPr>
            <a:endParaRPr lang="en-US" dirty="0" smtClean="0"/>
          </a:p>
        </p:txBody>
      </p:sp>
      <p:sp>
        <p:nvSpPr>
          <p:cNvPr id="4" name="Slide Number Placeholder 3"/>
          <p:cNvSpPr>
            <a:spLocks noGrp="1"/>
          </p:cNvSpPr>
          <p:nvPr>
            <p:ph type="sldNum" sz="quarter" idx="12"/>
          </p:nvPr>
        </p:nvSpPr>
        <p:spPr/>
        <p:txBody>
          <a:bodyPr/>
          <a:lstStyle/>
          <a:p>
            <a:fld id="{B88CE9CF-E1BB-7740-A63D-5F8D9A25525B}" type="slidenum">
              <a:rPr lang="en-US" smtClean="0"/>
              <a:pPr/>
              <a:t>24</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874894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Severity Causes: Delay in Diagnosis in ER / Failure to Treat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Whether or not you have a robotic surgery program, you will see these patients in your ED</a:t>
            </a:r>
          </a:p>
          <a:p>
            <a:pPr marL="457200" indent="-457200">
              <a:buFont typeface="Arial" panose="020B0604020202020204" pitchFamily="34" charset="0"/>
              <a:buChar char="•"/>
            </a:pPr>
            <a:r>
              <a:rPr lang="en-US" dirty="0" smtClean="0"/>
              <a:t>Post-operative trajectory is different</a:t>
            </a:r>
          </a:p>
          <a:p>
            <a:pPr marL="457200" indent="-457200">
              <a:buFont typeface="Arial" panose="020B0604020202020204" pitchFamily="34" charset="0"/>
              <a:buChar char="•"/>
            </a:pPr>
            <a:r>
              <a:rPr lang="en-US" dirty="0" smtClean="0"/>
              <a:t>Assessment of post-operative complaints</a:t>
            </a:r>
          </a:p>
          <a:p>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25</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3563269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2187390852"/>
              </p:ext>
            </p:extLst>
          </p:nvPr>
        </p:nvGraphicFramePr>
        <p:xfrm>
          <a:off x="247649" y="914399"/>
          <a:ext cx="8772526" cy="5227093"/>
        </p:xfrm>
        <a:graphic>
          <a:graphicData uri="http://schemas.openxmlformats.org/drawingml/2006/chart">
            <c:chart xmlns:c="http://schemas.openxmlformats.org/drawingml/2006/chart" xmlns:r="http://schemas.openxmlformats.org/officeDocument/2006/relationships" r:id="rId3"/>
          </a:graphicData>
        </a:graphic>
      </p:graphicFrame>
      <p:sp>
        <p:nvSpPr>
          <p:cNvPr id="19" name="Slide Number Placeholder 2"/>
          <p:cNvSpPr>
            <a:spLocks noGrp="1"/>
          </p:cNvSpPr>
          <p:nvPr>
            <p:ph type="sldNum" sz="quarter" idx="4294967295"/>
          </p:nvPr>
        </p:nvSpPr>
        <p:spPr>
          <a:xfrm>
            <a:off x="3657600" y="6605588"/>
            <a:ext cx="1905000" cy="228600"/>
          </a:xfrm>
          <a:prstGeom prst="rect">
            <a:avLst/>
          </a:prstGeom>
        </p:spPr>
        <p:txBody>
          <a:bodyPr/>
          <a:lstStyle/>
          <a:p>
            <a:pPr>
              <a:defRPr/>
            </a:pPr>
            <a:fld id="{BC2DC499-C98E-4B18-AFBA-432B0DEED734}" type="slidenum">
              <a:rPr lang="en-US" smtClean="0">
                <a:solidFill>
                  <a:srgbClr val="000000"/>
                </a:solidFill>
              </a:rPr>
              <a:pPr>
                <a:defRPr/>
              </a:pPr>
              <a:t>26</a:t>
            </a:fld>
            <a:endParaRPr lang="en-US" dirty="0">
              <a:solidFill>
                <a:srgbClr val="000000"/>
              </a:solidFill>
            </a:endParaRPr>
          </a:p>
        </p:txBody>
      </p:sp>
      <p:sp>
        <p:nvSpPr>
          <p:cNvPr id="21" name="Slide Number Placeholder 2"/>
          <p:cNvSpPr txBox="1">
            <a:spLocks/>
          </p:cNvSpPr>
          <p:nvPr/>
        </p:nvSpPr>
        <p:spPr bwMode="auto">
          <a:xfrm>
            <a:off x="3657600" y="6605588"/>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800" kern="1200" baseline="0">
                <a:solidFill>
                  <a:schemeClr val="tx1"/>
                </a:solidFill>
                <a:latin typeface="+mn-lt"/>
                <a:ea typeface="+mn-ea"/>
                <a:cs typeface="+mn-cs"/>
              </a:defRPr>
            </a:lvl1pPr>
            <a:lvl2pPr marL="457200" algn="ctr" rtl="0" fontAlgn="base">
              <a:spcBef>
                <a:spcPct val="0"/>
              </a:spcBef>
              <a:spcAft>
                <a:spcPct val="0"/>
              </a:spcAft>
              <a:defRPr sz="2400" kern="1200" baseline="-25000">
                <a:solidFill>
                  <a:schemeClr val="tx1"/>
                </a:solidFill>
                <a:latin typeface="Times New Roman" charset="0"/>
                <a:ea typeface="+mn-ea"/>
                <a:cs typeface="+mn-cs"/>
              </a:defRPr>
            </a:lvl2pPr>
            <a:lvl3pPr marL="914400" algn="ctr" rtl="0" fontAlgn="base">
              <a:spcBef>
                <a:spcPct val="0"/>
              </a:spcBef>
              <a:spcAft>
                <a:spcPct val="0"/>
              </a:spcAft>
              <a:defRPr sz="2400" kern="1200" baseline="-25000">
                <a:solidFill>
                  <a:schemeClr val="tx1"/>
                </a:solidFill>
                <a:latin typeface="Times New Roman" charset="0"/>
                <a:ea typeface="+mn-ea"/>
                <a:cs typeface="+mn-cs"/>
              </a:defRPr>
            </a:lvl3pPr>
            <a:lvl4pPr marL="1371600" algn="ctr" rtl="0" fontAlgn="base">
              <a:spcBef>
                <a:spcPct val="0"/>
              </a:spcBef>
              <a:spcAft>
                <a:spcPct val="0"/>
              </a:spcAft>
              <a:defRPr sz="2400" kern="1200" baseline="-25000">
                <a:solidFill>
                  <a:schemeClr val="tx1"/>
                </a:solidFill>
                <a:latin typeface="Times New Roman" charset="0"/>
                <a:ea typeface="+mn-ea"/>
                <a:cs typeface="+mn-cs"/>
              </a:defRPr>
            </a:lvl4pPr>
            <a:lvl5pPr marL="1828800" algn="ctr" rtl="0" fontAlgn="base">
              <a:spcBef>
                <a:spcPct val="0"/>
              </a:spcBef>
              <a:spcAft>
                <a:spcPct val="0"/>
              </a:spcAft>
              <a:defRPr sz="2400" kern="1200" baseline="-25000">
                <a:solidFill>
                  <a:schemeClr val="tx1"/>
                </a:solidFill>
                <a:latin typeface="Times New Roman" charset="0"/>
                <a:ea typeface="+mn-ea"/>
                <a:cs typeface="+mn-cs"/>
              </a:defRPr>
            </a:lvl5pPr>
            <a:lvl6pPr marL="2286000" algn="l" defTabSz="914400" rtl="0" eaLnBrk="1" latinLnBrk="0" hangingPunct="1">
              <a:defRPr sz="2400" kern="1200" baseline="-25000">
                <a:solidFill>
                  <a:schemeClr val="tx1"/>
                </a:solidFill>
                <a:latin typeface="Times New Roman" charset="0"/>
                <a:ea typeface="+mn-ea"/>
                <a:cs typeface="+mn-cs"/>
              </a:defRPr>
            </a:lvl6pPr>
            <a:lvl7pPr marL="2743200" algn="l" defTabSz="914400" rtl="0" eaLnBrk="1" latinLnBrk="0" hangingPunct="1">
              <a:defRPr sz="2400" kern="1200" baseline="-25000">
                <a:solidFill>
                  <a:schemeClr val="tx1"/>
                </a:solidFill>
                <a:latin typeface="Times New Roman" charset="0"/>
                <a:ea typeface="+mn-ea"/>
                <a:cs typeface="+mn-cs"/>
              </a:defRPr>
            </a:lvl7pPr>
            <a:lvl8pPr marL="3200400" algn="l" defTabSz="914400" rtl="0" eaLnBrk="1" latinLnBrk="0" hangingPunct="1">
              <a:defRPr sz="2400" kern="1200" baseline="-25000">
                <a:solidFill>
                  <a:schemeClr val="tx1"/>
                </a:solidFill>
                <a:latin typeface="Times New Roman" charset="0"/>
                <a:ea typeface="+mn-ea"/>
                <a:cs typeface="+mn-cs"/>
              </a:defRPr>
            </a:lvl8pPr>
            <a:lvl9pPr marL="3657600" algn="l" defTabSz="914400" rtl="0" eaLnBrk="1" latinLnBrk="0" hangingPunct="1">
              <a:defRPr sz="2400" kern="1200" baseline="-25000">
                <a:solidFill>
                  <a:schemeClr val="tx1"/>
                </a:solidFill>
                <a:latin typeface="Times New Roman" charset="0"/>
                <a:ea typeface="+mn-ea"/>
                <a:cs typeface="+mn-cs"/>
              </a:defRPr>
            </a:lvl9pPr>
          </a:lstStyle>
          <a:p>
            <a:pPr>
              <a:defRPr/>
            </a:pPr>
            <a:fld id="{BC2DC499-C98E-4B18-AFBA-432B0DEED734}" type="slidenum">
              <a:rPr lang="en-US" smtClean="0">
                <a:solidFill>
                  <a:srgbClr val="000000"/>
                </a:solidFill>
              </a:rPr>
              <a:pPr>
                <a:defRPr/>
              </a:pPr>
              <a:t>26</a:t>
            </a:fld>
            <a:endParaRPr lang="en-US" dirty="0">
              <a:solidFill>
                <a:srgbClr val="000000"/>
              </a:solidFill>
            </a:endParaRPr>
          </a:p>
        </p:txBody>
      </p:sp>
      <p:sp>
        <p:nvSpPr>
          <p:cNvPr id="31" name="TextBox 30"/>
          <p:cNvSpPr txBox="1"/>
          <p:nvPr/>
        </p:nvSpPr>
        <p:spPr>
          <a:xfrm>
            <a:off x="123824" y="41369"/>
            <a:ext cx="8896351" cy="830997"/>
          </a:xfrm>
          <a:prstGeom prst="rect">
            <a:avLst/>
          </a:prstGeom>
          <a:noFill/>
        </p:spPr>
        <p:txBody>
          <a:bodyPr wrap="square" rtlCol="0">
            <a:spAutoFit/>
          </a:bodyPr>
          <a:lstStyle/>
          <a:p>
            <a:pPr defTabSz="5426075"/>
            <a:r>
              <a:rPr lang="en-US" sz="2400" b="1" dirty="0" smtClean="0">
                <a:solidFill>
                  <a:srgbClr val="000000"/>
                </a:solidFill>
                <a:latin typeface="Arial"/>
              </a:rPr>
              <a:t>National Benchmarks Indicate Higher Claims Frequency at Both Smaller and Larger Hospital Robotics Programs</a:t>
            </a:r>
          </a:p>
        </p:txBody>
      </p:sp>
      <p:sp>
        <p:nvSpPr>
          <p:cNvPr id="23" name="TextBox 22"/>
          <p:cNvSpPr txBox="1"/>
          <p:nvPr/>
        </p:nvSpPr>
        <p:spPr>
          <a:xfrm>
            <a:off x="146662" y="6151308"/>
            <a:ext cx="6374908" cy="577081"/>
          </a:xfrm>
          <a:prstGeom prst="rect">
            <a:avLst/>
          </a:prstGeom>
          <a:noFill/>
        </p:spPr>
        <p:txBody>
          <a:bodyPr wrap="square" rtlCol="0">
            <a:spAutoFit/>
          </a:bodyPr>
          <a:lstStyle/>
          <a:p>
            <a:r>
              <a:rPr lang="en-US" sz="1050" i="1" dirty="0" smtClean="0"/>
              <a:t>Report includes claims with loss dates from 7/1/06 through 6/30/13, valued at 7/31/13.  Zero dollar claims are excluded from this analysis. Note that in this chart, the black vertical line represents the range of incurred indemnities for each cause, i.e. lowest to highest.</a:t>
            </a:r>
            <a:endParaRPr lang="en-US" sz="1050" i="1" dirty="0"/>
          </a:p>
        </p:txBody>
      </p:sp>
      <p:sp>
        <p:nvSpPr>
          <p:cNvPr id="2" name="Arc 1"/>
          <p:cNvSpPr/>
          <p:nvPr/>
        </p:nvSpPr>
        <p:spPr>
          <a:xfrm rot="10800000">
            <a:off x="1106261" y="2254102"/>
            <a:ext cx="6453963" cy="1509824"/>
          </a:xfrm>
          <a:prstGeom prst="arc">
            <a:avLst>
              <a:gd name="adj1" fmla="val 10783861"/>
              <a:gd name="adj2" fmla="val 0"/>
            </a:avLst>
          </a:prstGeom>
          <a:ln>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 name="TextBox 2"/>
          <p:cNvSpPr txBox="1"/>
          <p:nvPr/>
        </p:nvSpPr>
        <p:spPr>
          <a:xfrm>
            <a:off x="1714490" y="3151702"/>
            <a:ext cx="1456040" cy="276999"/>
          </a:xfrm>
          <a:prstGeom prst="rect">
            <a:avLst/>
          </a:prstGeom>
          <a:noFill/>
        </p:spPr>
        <p:txBody>
          <a:bodyPr wrap="none" rtlCol="0">
            <a:spAutoFit/>
          </a:bodyPr>
          <a:lstStyle/>
          <a:p>
            <a:r>
              <a:rPr lang="en-US" sz="1200" dirty="0" smtClean="0"/>
              <a:t>National Benchmark</a:t>
            </a:r>
            <a:endParaRPr lang="en-US" sz="1200" dirty="0"/>
          </a:p>
        </p:txBody>
      </p:sp>
    </p:spTree>
    <p:extLst>
      <p:ext uri="{BB962C8B-B14F-4D97-AF65-F5344CB8AC3E}">
        <p14:creationId xmlns:p14="http://schemas.microsoft.com/office/powerpoint/2010/main" val="77875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4294967295"/>
          </p:nvPr>
        </p:nvSpPr>
        <p:spPr>
          <a:xfrm>
            <a:off x="3657600" y="6605588"/>
            <a:ext cx="1905000" cy="228600"/>
          </a:xfrm>
          <a:prstGeom prst="rect">
            <a:avLst/>
          </a:prstGeom>
        </p:spPr>
        <p:txBody>
          <a:bodyPr/>
          <a:lstStyle/>
          <a:p>
            <a:pPr>
              <a:defRPr/>
            </a:pPr>
            <a:fld id="{BC2DC499-C98E-4B18-AFBA-432B0DEED734}" type="slidenum">
              <a:rPr lang="en-US" smtClean="0">
                <a:solidFill>
                  <a:srgbClr val="000000"/>
                </a:solidFill>
              </a:rPr>
              <a:pPr>
                <a:defRPr/>
              </a:pPr>
              <a:t>27</a:t>
            </a:fld>
            <a:endParaRPr lang="en-US" dirty="0">
              <a:solidFill>
                <a:srgbClr val="000000"/>
              </a:solidFill>
            </a:endParaRPr>
          </a:p>
        </p:txBody>
      </p:sp>
      <p:sp>
        <p:nvSpPr>
          <p:cNvPr id="21" name="Slide Number Placeholder 2"/>
          <p:cNvSpPr txBox="1">
            <a:spLocks/>
          </p:cNvSpPr>
          <p:nvPr/>
        </p:nvSpPr>
        <p:spPr bwMode="auto">
          <a:xfrm>
            <a:off x="3657600" y="6605588"/>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800" kern="1200" baseline="0">
                <a:solidFill>
                  <a:schemeClr val="tx1"/>
                </a:solidFill>
                <a:latin typeface="+mn-lt"/>
                <a:ea typeface="+mn-ea"/>
                <a:cs typeface="+mn-cs"/>
              </a:defRPr>
            </a:lvl1pPr>
            <a:lvl2pPr marL="457200" algn="ctr" rtl="0" fontAlgn="base">
              <a:spcBef>
                <a:spcPct val="0"/>
              </a:spcBef>
              <a:spcAft>
                <a:spcPct val="0"/>
              </a:spcAft>
              <a:defRPr sz="2400" kern="1200" baseline="-25000">
                <a:solidFill>
                  <a:schemeClr val="tx1"/>
                </a:solidFill>
                <a:latin typeface="Times New Roman" charset="0"/>
                <a:ea typeface="+mn-ea"/>
                <a:cs typeface="+mn-cs"/>
              </a:defRPr>
            </a:lvl2pPr>
            <a:lvl3pPr marL="914400" algn="ctr" rtl="0" fontAlgn="base">
              <a:spcBef>
                <a:spcPct val="0"/>
              </a:spcBef>
              <a:spcAft>
                <a:spcPct val="0"/>
              </a:spcAft>
              <a:defRPr sz="2400" kern="1200" baseline="-25000">
                <a:solidFill>
                  <a:schemeClr val="tx1"/>
                </a:solidFill>
                <a:latin typeface="Times New Roman" charset="0"/>
                <a:ea typeface="+mn-ea"/>
                <a:cs typeface="+mn-cs"/>
              </a:defRPr>
            </a:lvl3pPr>
            <a:lvl4pPr marL="1371600" algn="ctr" rtl="0" fontAlgn="base">
              <a:spcBef>
                <a:spcPct val="0"/>
              </a:spcBef>
              <a:spcAft>
                <a:spcPct val="0"/>
              </a:spcAft>
              <a:defRPr sz="2400" kern="1200" baseline="-25000">
                <a:solidFill>
                  <a:schemeClr val="tx1"/>
                </a:solidFill>
                <a:latin typeface="Times New Roman" charset="0"/>
                <a:ea typeface="+mn-ea"/>
                <a:cs typeface="+mn-cs"/>
              </a:defRPr>
            </a:lvl4pPr>
            <a:lvl5pPr marL="1828800" algn="ctr" rtl="0" fontAlgn="base">
              <a:spcBef>
                <a:spcPct val="0"/>
              </a:spcBef>
              <a:spcAft>
                <a:spcPct val="0"/>
              </a:spcAft>
              <a:defRPr sz="2400" kern="1200" baseline="-25000">
                <a:solidFill>
                  <a:schemeClr val="tx1"/>
                </a:solidFill>
                <a:latin typeface="Times New Roman" charset="0"/>
                <a:ea typeface="+mn-ea"/>
                <a:cs typeface="+mn-cs"/>
              </a:defRPr>
            </a:lvl5pPr>
            <a:lvl6pPr marL="2286000" algn="l" defTabSz="914400" rtl="0" eaLnBrk="1" latinLnBrk="0" hangingPunct="1">
              <a:defRPr sz="2400" kern="1200" baseline="-25000">
                <a:solidFill>
                  <a:schemeClr val="tx1"/>
                </a:solidFill>
                <a:latin typeface="Times New Roman" charset="0"/>
                <a:ea typeface="+mn-ea"/>
                <a:cs typeface="+mn-cs"/>
              </a:defRPr>
            </a:lvl6pPr>
            <a:lvl7pPr marL="2743200" algn="l" defTabSz="914400" rtl="0" eaLnBrk="1" latinLnBrk="0" hangingPunct="1">
              <a:defRPr sz="2400" kern="1200" baseline="-25000">
                <a:solidFill>
                  <a:schemeClr val="tx1"/>
                </a:solidFill>
                <a:latin typeface="Times New Roman" charset="0"/>
                <a:ea typeface="+mn-ea"/>
                <a:cs typeface="+mn-cs"/>
              </a:defRPr>
            </a:lvl7pPr>
            <a:lvl8pPr marL="3200400" algn="l" defTabSz="914400" rtl="0" eaLnBrk="1" latinLnBrk="0" hangingPunct="1">
              <a:defRPr sz="2400" kern="1200" baseline="-25000">
                <a:solidFill>
                  <a:schemeClr val="tx1"/>
                </a:solidFill>
                <a:latin typeface="Times New Roman" charset="0"/>
                <a:ea typeface="+mn-ea"/>
                <a:cs typeface="+mn-cs"/>
              </a:defRPr>
            </a:lvl8pPr>
            <a:lvl9pPr marL="3657600" algn="l" defTabSz="914400" rtl="0" eaLnBrk="1" latinLnBrk="0" hangingPunct="1">
              <a:defRPr sz="2400" kern="1200" baseline="-25000">
                <a:solidFill>
                  <a:schemeClr val="tx1"/>
                </a:solidFill>
                <a:latin typeface="Times New Roman" charset="0"/>
                <a:ea typeface="+mn-ea"/>
                <a:cs typeface="+mn-cs"/>
              </a:defRPr>
            </a:lvl9pPr>
          </a:lstStyle>
          <a:p>
            <a:pPr>
              <a:defRPr/>
            </a:pPr>
            <a:fld id="{BC2DC499-C98E-4B18-AFBA-432B0DEED734}" type="slidenum">
              <a:rPr lang="en-US" smtClean="0">
                <a:solidFill>
                  <a:srgbClr val="000000"/>
                </a:solidFill>
              </a:rPr>
              <a:pPr>
                <a:defRPr/>
              </a:pPr>
              <a:t>27</a:t>
            </a:fld>
            <a:endParaRPr lang="en-US" dirty="0">
              <a:solidFill>
                <a:srgbClr val="000000"/>
              </a:solidFill>
            </a:endParaRPr>
          </a:p>
        </p:txBody>
      </p:sp>
      <p:sp>
        <p:nvSpPr>
          <p:cNvPr id="31" name="TextBox 30"/>
          <p:cNvSpPr txBox="1"/>
          <p:nvPr/>
        </p:nvSpPr>
        <p:spPr>
          <a:xfrm>
            <a:off x="123824" y="41369"/>
            <a:ext cx="8896351" cy="461665"/>
          </a:xfrm>
          <a:prstGeom prst="rect">
            <a:avLst/>
          </a:prstGeom>
          <a:noFill/>
        </p:spPr>
        <p:txBody>
          <a:bodyPr wrap="square" rtlCol="0">
            <a:spAutoFit/>
          </a:bodyPr>
          <a:lstStyle/>
          <a:p>
            <a:pPr defTabSz="5426075"/>
            <a:r>
              <a:rPr lang="en-US" sz="2400" b="1" dirty="0" smtClean="0">
                <a:solidFill>
                  <a:srgbClr val="000000"/>
                </a:solidFill>
                <a:latin typeface="Arial"/>
              </a:rPr>
              <a:t>Robotic Assisted Claims Frequency by Location</a:t>
            </a:r>
          </a:p>
        </p:txBody>
      </p:sp>
      <p:graphicFrame>
        <p:nvGraphicFramePr>
          <p:cNvPr id="2" name="Table 1"/>
          <p:cNvGraphicFramePr>
            <a:graphicFrameLocks noGrp="1"/>
          </p:cNvGraphicFramePr>
          <p:nvPr>
            <p:extLst>
              <p:ext uri="{D42A27DB-BD31-4B8C-83A1-F6EECF244321}">
                <p14:modId xmlns:p14="http://schemas.microsoft.com/office/powerpoint/2010/main" val="1134153052"/>
              </p:ext>
            </p:extLst>
          </p:nvPr>
        </p:nvGraphicFramePr>
        <p:xfrm>
          <a:off x="2019869" y="1392083"/>
          <a:ext cx="5172501" cy="4531044"/>
        </p:xfrm>
        <a:graphic>
          <a:graphicData uri="http://schemas.openxmlformats.org/drawingml/2006/table">
            <a:tbl>
              <a:tblPr>
                <a:tableStyleId>{5C22544A-7EE6-4342-B048-85BDC9FD1C3A}</a:tableStyleId>
              </a:tblPr>
              <a:tblGrid>
                <a:gridCol w="4200090"/>
                <a:gridCol w="972411"/>
              </a:tblGrid>
              <a:tr h="266532">
                <a:tc>
                  <a:txBody>
                    <a:bodyPr/>
                    <a:lstStyle/>
                    <a:p>
                      <a:pPr algn="l" fontAlgn="b"/>
                      <a:r>
                        <a:rPr lang="en-US" sz="1600" b="1" u="none" strike="noStrike" dirty="0">
                          <a:effectLst/>
                        </a:rPr>
                        <a:t> Location </a:t>
                      </a:r>
                      <a:endParaRPr lang="en-US" sz="1600" b="1" i="0" u="none" strike="noStrike" dirty="0">
                        <a:effectLst/>
                        <a:latin typeface="Arial"/>
                      </a:endParaRPr>
                    </a:p>
                  </a:txBody>
                  <a:tcPr marL="9525" marR="9525" marT="9525" marB="0" anchor="b"/>
                </a:tc>
                <a:tc>
                  <a:txBody>
                    <a:bodyPr/>
                    <a:lstStyle/>
                    <a:p>
                      <a:pPr algn="ctr" fontAlgn="b"/>
                      <a:r>
                        <a:rPr lang="en-US" sz="1600" b="1" u="none" strike="noStrike" dirty="0">
                          <a:effectLst/>
                        </a:rPr>
                        <a:t># Claims</a:t>
                      </a:r>
                      <a:endParaRPr lang="en-US" sz="1600" b="1"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E</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6</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F</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4</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J</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3</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A</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3</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I</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smtClean="0">
                          <a:effectLst/>
                        </a:rPr>
                        <a:t>2</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B</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L</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C</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D</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dirty="0" smtClean="0">
                          <a:effectLst/>
                          <a:latin typeface="+mn-lt"/>
                        </a:rPr>
                        <a:t>Physician</a:t>
                      </a:r>
                      <a:r>
                        <a:rPr lang="en-US" sz="1400" b="0" i="0" u="none" strike="noStrike" baseline="0" dirty="0" smtClean="0">
                          <a:effectLst/>
                          <a:latin typeface="+mn-lt"/>
                        </a:rPr>
                        <a:t> Group H</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dirty="0" smtClean="0">
                          <a:effectLst/>
                          <a:latin typeface="+mn-lt"/>
                        </a:rPr>
                        <a:t>Physician</a:t>
                      </a:r>
                      <a:r>
                        <a:rPr lang="en-US" sz="1400" b="0" i="0" u="none" strike="noStrike" baseline="0" dirty="0" smtClean="0">
                          <a:effectLst/>
                          <a:latin typeface="+mn-lt"/>
                        </a:rPr>
                        <a:t> Group G</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K</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N</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b="0" i="0" u="none" strike="noStrike" baseline="0" dirty="0" smtClean="0">
                          <a:effectLst/>
                          <a:latin typeface="+mn-lt"/>
                        </a:rPr>
                        <a:t>Hospital O</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r>
              <a:tr h="266532">
                <a:tc>
                  <a:txBody>
                    <a:bodyPr/>
                    <a:lstStyle/>
                    <a:p>
                      <a:pPr algn="l" fontAlgn="b"/>
                      <a:r>
                        <a:rPr lang="en-US" sz="1400" u="none" strike="noStrike" dirty="0">
                          <a:effectLst/>
                        </a:rPr>
                        <a:t>TOTAL # CLAIMS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smtClean="0">
                          <a:effectLst/>
                        </a:rPr>
                        <a:t>28</a:t>
                      </a:r>
                      <a:endParaRPr lang="en-US" sz="1400" b="0" i="0" u="none" strike="noStrike" dirty="0">
                        <a:effectLst/>
                        <a:latin typeface="Arial"/>
                      </a:endParaRPr>
                    </a:p>
                  </a:txBody>
                  <a:tcPr marL="9525" marR="9525" marT="9525" marB="0" anchor="b"/>
                </a:tc>
              </a:tr>
            </a:tbl>
          </a:graphicData>
        </a:graphic>
      </p:graphicFrame>
      <p:sp>
        <p:nvSpPr>
          <p:cNvPr id="7" name="TextBox 6"/>
          <p:cNvSpPr txBox="1"/>
          <p:nvPr/>
        </p:nvSpPr>
        <p:spPr>
          <a:xfrm>
            <a:off x="146662" y="6245528"/>
            <a:ext cx="6374908" cy="415498"/>
          </a:xfrm>
          <a:prstGeom prst="rect">
            <a:avLst/>
          </a:prstGeom>
          <a:noFill/>
        </p:spPr>
        <p:txBody>
          <a:bodyPr wrap="square" rtlCol="0">
            <a:spAutoFit/>
          </a:bodyPr>
          <a:lstStyle/>
          <a:p>
            <a:r>
              <a:rPr lang="en-US" sz="1050" i="1" dirty="0" smtClean="0"/>
              <a:t>Report includes claims with loss dates from 7/1/06 through 6/30/13, valued at 7/31/13.  Zero dollar claims are excluded from this analysis.</a:t>
            </a:r>
            <a:endParaRPr lang="en-US" sz="1050" i="1" dirty="0"/>
          </a:p>
        </p:txBody>
      </p:sp>
    </p:spTree>
    <p:extLst>
      <p:ext uri="{BB962C8B-B14F-4D97-AF65-F5344CB8AC3E}">
        <p14:creationId xmlns:p14="http://schemas.microsoft.com/office/powerpoint/2010/main" val="794474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4294967295"/>
          </p:nvPr>
        </p:nvSpPr>
        <p:spPr>
          <a:xfrm>
            <a:off x="3657600" y="6605588"/>
            <a:ext cx="1905000" cy="228600"/>
          </a:xfrm>
          <a:prstGeom prst="rect">
            <a:avLst/>
          </a:prstGeom>
        </p:spPr>
        <p:txBody>
          <a:bodyPr/>
          <a:lstStyle/>
          <a:p>
            <a:pPr>
              <a:defRPr/>
            </a:pPr>
            <a:fld id="{BC2DC499-C98E-4B18-AFBA-432B0DEED734}" type="slidenum">
              <a:rPr lang="en-US" smtClean="0">
                <a:solidFill>
                  <a:srgbClr val="000000"/>
                </a:solidFill>
              </a:rPr>
              <a:pPr>
                <a:defRPr/>
              </a:pPr>
              <a:t>28</a:t>
            </a:fld>
            <a:endParaRPr lang="en-US" dirty="0">
              <a:solidFill>
                <a:srgbClr val="000000"/>
              </a:solidFill>
            </a:endParaRPr>
          </a:p>
        </p:txBody>
      </p:sp>
      <p:sp>
        <p:nvSpPr>
          <p:cNvPr id="21" name="Slide Number Placeholder 2"/>
          <p:cNvSpPr txBox="1">
            <a:spLocks/>
          </p:cNvSpPr>
          <p:nvPr/>
        </p:nvSpPr>
        <p:spPr bwMode="auto">
          <a:xfrm>
            <a:off x="3657600" y="6605588"/>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800" kern="1200" baseline="0">
                <a:solidFill>
                  <a:schemeClr val="tx1"/>
                </a:solidFill>
                <a:latin typeface="+mn-lt"/>
                <a:ea typeface="+mn-ea"/>
                <a:cs typeface="+mn-cs"/>
              </a:defRPr>
            </a:lvl1pPr>
            <a:lvl2pPr marL="457200" algn="ctr" rtl="0" fontAlgn="base">
              <a:spcBef>
                <a:spcPct val="0"/>
              </a:spcBef>
              <a:spcAft>
                <a:spcPct val="0"/>
              </a:spcAft>
              <a:defRPr sz="2400" kern="1200" baseline="-25000">
                <a:solidFill>
                  <a:schemeClr val="tx1"/>
                </a:solidFill>
                <a:latin typeface="Times New Roman" charset="0"/>
                <a:ea typeface="+mn-ea"/>
                <a:cs typeface="+mn-cs"/>
              </a:defRPr>
            </a:lvl2pPr>
            <a:lvl3pPr marL="914400" algn="ctr" rtl="0" fontAlgn="base">
              <a:spcBef>
                <a:spcPct val="0"/>
              </a:spcBef>
              <a:spcAft>
                <a:spcPct val="0"/>
              </a:spcAft>
              <a:defRPr sz="2400" kern="1200" baseline="-25000">
                <a:solidFill>
                  <a:schemeClr val="tx1"/>
                </a:solidFill>
                <a:latin typeface="Times New Roman" charset="0"/>
                <a:ea typeface="+mn-ea"/>
                <a:cs typeface="+mn-cs"/>
              </a:defRPr>
            </a:lvl3pPr>
            <a:lvl4pPr marL="1371600" algn="ctr" rtl="0" fontAlgn="base">
              <a:spcBef>
                <a:spcPct val="0"/>
              </a:spcBef>
              <a:spcAft>
                <a:spcPct val="0"/>
              </a:spcAft>
              <a:defRPr sz="2400" kern="1200" baseline="-25000">
                <a:solidFill>
                  <a:schemeClr val="tx1"/>
                </a:solidFill>
                <a:latin typeface="Times New Roman" charset="0"/>
                <a:ea typeface="+mn-ea"/>
                <a:cs typeface="+mn-cs"/>
              </a:defRPr>
            </a:lvl4pPr>
            <a:lvl5pPr marL="1828800" algn="ctr" rtl="0" fontAlgn="base">
              <a:spcBef>
                <a:spcPct val="0"/>
              </a:spcBef>
              <a:spcAft>
                <a:spcPct val="0"/>
              </a:spcAft>
              <a:defRPr sz="2400" kern="1200" baseline="-25000">
                <a:solidFill>
                  <a:schemeClr val="tx1"/>
                </a:solidFill>
                <a:latin typeface="Times New Roman" charset="0"/>
                <a:ea typeface="+mn-ea"/>
                <a:cs typeface="+mn-cs"/>
              </a:defRPr>
            </a:lvl5pPr>
            <a:lvl6pPr marL="2286000" algn="l" defTabSz="914400" rtl="0" eaLnBrk="1" latinLnBrk="0" hangingPunct="1">
              <a:defRPr sz="2400" kern="1200" baseline="-25000">
                <a:solidFill>
                  <a:schemeClr val="tx1"/>
                </a:solidFill>
                <a:latin typeface="Times New Roman" charset="0"/>
                <a:ea typeface="+mn-ea"/>
                <a:cs typeface="+mn-cs"/>
              </a:defRPr>
            </a:lvl6pPr>
            <a:lvl7pPr marL="2743200" algn="l" defTabSz="914400" rtl="0" eaLnBrk="1" latinLnBrk="0" hangingPunct="1">
              <a:defRPr sz="2400" kern="1200" baseline="-25000">
                <a:solidFill>
                  <a:schemeClr val="tx1"/>
                </a:solidFill>
                <a:latin typeface="Times New Roman" charset="0"/>
                <a:ea typeface="+mn-ea"/>
                <a:cs typeface="+mn-cs"/>
              </a:defRPr>
            </a:lvl7pPr>
            <a:lvl8pPr marL="3200400" algn="l" defTabSz="914400" rtl="0" eaLnBrk="1" latinLnBrk="0" hangingPunct="1">
              <a:defRPr sz="2400" kern="1200" baseline="-25000">
                <a:solidFill>
                  <a:schemeClr val="tx1"/>
                </a:solidFill>
                <a:latin typeface="Times New Roman" charset="0"/>
                <a:ea typeface="+mn-ea"/>
                <a:cs typeface="+mn-cs"/>
              </a:defRPr>
            </a:lvl8pPr>
            <a:lvl9pPr marL="3657600" algn="l" defTabSz="914400" rtl="0" eaLnBrk="1" latinLnBrk="0" hangingPunct="1">
              <a:defRPr sz="2400" kern="1200" baseline="-25000">
                <a:solidFill>
                  <a:schemeClr val="tx1"/>
                </a:solidFill>
                <a:latin typeface="Times New Roman" charset="0"/>
                <a:ea typeface="+mn-ea"/>
                <a:cs typeface="+mn-cs"/>
              </a:defRPr>
            </a:lvl9pPr>
          </a:lstStyle>
          <a:p>
            <a:pPr>
              <a:defRPr/>
            </a:pPr>
            <a:fld id="{BC2DC499-C98E-4B18-AFBA-432B0DEED734}" type="slidenum">
              <a:rPr lang="en-US" smtClean="0">
                <a:solidFill>
                  <a:srgbClr val="000000"/>
                </a:solidFill>
              </a:rPr>
              <a:pPr>
                <a:defRPr/>
              </a:pPr>
              <a:t>28</a:t>
            </a:fld>
            <a:endParaRPr lang="en-US" dirty="0">
              <a:solidFill>
                <a:srgbClr val="000000"/>
              </a:solidFill>
            </a:endParaRPr>
          </a:p>
        </p:txBody>
      </p:sp>
      <p:sp>
        <p:nvSpPr>
          <p:cNvPr id="31" name="TextBox 30"/>
          <p:cNvSpPr txBox="1"/>
          <p:nvPr/>
        </p:nvSpPr>
        <p:spPr>
          <a:xfrm>
            <a:off x="123824" y="41369"/>
            <a:ext cx="8896351" cy="461665"/>
          </a:xfrm>
          <a:prstGeom prst="rect">
            <a:avLst/>
          </a:prstGeom>
          <a:noFill/>
        </p:spPr>
        <p:txBody>
          <a:bodyPr wrap="square" rtlCol="0">
            <a:spAutoFit/>
          </a:bodyPr>
          <a:lstStyle/>
          <a:p>
            <a:pPr defTabSz="5426075"/>
            <a:r>
              <a:rPr lang="en-US" sz="2400" b="1" dirty="0" smtClean="0">
                <a:solidFill>
                  <a:srgbClr val="000000"/>
                </a:solidFill>
                <a:latin typeface="Arial"/>
              </a:rPr>
              <a:t>Robotic Assisted Claims Severity by Location</a:t>
            </a:r>
          </a:p>
        </p:txBody>
      </p:sp>
      <p:graphicFrame>
        <p:nvGraphicFramePr>
          <p:cNvPr id="3" name="Table 2"/>
          <p:cNvGraphicFramePr>
            <a:graphicFrameLocks noGrp="1"/>
          </p:cNvGraphicFramePr>
          <p:nvPr>
            <p:extLst>
              <p:ext uri="{D42A27DB-BD31-4B8C-83A1-F6EECF244321}">
                <p14:modId xmlns:p14="http://schemas.microsoft.com/office/powerpoint/2010/main" val="2263761590"/>
              </p:ext>
            </p:extLst>
          </p:nvPr>
        </p:nvGraphicFramePr>
        <p:xfrm>
          <a:off x="2098912" y="1405723"/>
          <a:ext cx="5022376" cy="4488037"/>
        </p:xfrm>
        <a:graphic>
          <a:graphicData uri="http://schemas.openxmlformats.org/drawingml/2006/table">
            <a:tbl>
              <a:tblPr>
                <a:tableStyleId>{5C22544A-7EE6-4342-B048-85BDC9FD1C3A}</a:tableStyleId>
              </a:tblPr>
              <a:tblGrid>
                <a:gridCol w="3837696"/>
                <a:gridCol w="1184680"/>
              </a:tblGrid>
              <a:tr h="362803">
                <a:tc>
                  <a:txBody>
                    <a:bodyPr/>
                    <a:lstStyle/>
                    <a:p>
                      <a:pPr algn="l" fontAlgn="b"/>
                      <a:r>
                        <a:rPr lang="en-US" sz="1600" b="1" u="none" strike="noStrike" dirty="0">
                          <a:effectLst/>
                          <a:latin typeface="+mn-lt"/>
                        </a:rPr>
                        <a:t> Location </a:t>
                      </a:r>
                      <a:endParaRPr lang="en-US" sz="1600" b="1" i="0" u="none" strike="noStrike" dirty="0">
                        <a:effectLst/>
                        <a:latin typeface="+mn-lt"/>
                      </a:endParaRPr>
                    </a:p>
                  </a:txBody>
                  <a:tcPr marL="9525" marR="9525" marT="9525" marB="0" anchor="b"/>
                </a:tc>
                <a:tc>
                  <a:txBody>
                    <a:bodyPr/>
                    <a:lstStyle/>
                    <a:p>
                      <a:pPr algn="ctr" fontAlgn="b"/>
                      <a:r>
                        <a:rPr lang="en-US" sz="1600" b="1" u="none" strike="noStrike" dirty="0">
                          <a:effectLst/>
                          <a:latin typeface="+mn-lt"/>
                        </a:rPr>
                        <a:t>Incurred Indemnity</a:t>
                      </a:r>
                      <a:endParaRPr lang="en-US" sz="1600" b="1" i="0" u="none" strike="noStrike" dirty="0">
                        <a:effectLst/>
                        <a:latin typeface="+mn-lt"/>
                      </a:endParaRPr>
                    </a:p>
                  </a:txBody>
                  <a:tcPr marL="9525" marR="9525" marT="9525" marB="0" anchor="b"/>
                </a:tc>
              </a:tr>
              <a:tr h="249427">
                <a:tc>
                  <a:txBody>
                    <a:bodyPr/>
                    <a:lstStyle/>
                    <a:p>
                      <a:pPr algn="l" fontAlgn="b"/>
                      <a:r>
                        <a:rPr lang="en-US" sz="1400" b="0" i="0" u="none" strike="noStrike" baseline="0" dirty="0" smtClean="0">
                          <a:effectLst/>
                          <a:latin typeface="+mn-lt"/>
                        </a:rPr>
                        <a:t>Hospital A</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$1,505,999 </a:t>
                      </a:r>
                    </a:p>
                  </a:txBody>
                  <a:tcPr marL="9525" marR="9525" marT="9525" marB="0" anchor="b"/>
                </a:tc>
              </a:tr>
              <a:tr h="249427">
                <a:tc>
                  <a:txBody>
                    <a:bodyPr/>
                    <a:lstStyle/>
                    <a:p>
                      <a:pPr algn="l" fontAlgn="b"/>
                      <a:r>
                        <a:rPr lang="en-US" sz="1400" b="0" i="0" u="none" strike="noStrike" baseline="0" dirty="0" smtClean="0">
                          <a:effectLst/>
                          <a:latin typeface="+mn-lt"/>
                        </a:rPr>
                        <a:t>Hospital B</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$750,000 </a:t>
                      </a:r>
                    </a:p>
                  </a:txBody>
                  <a:tcPr marL="9525" marR="9525" marT="9525" marB="0" anchor="b"/>
                </a:tc>
              </a:tr>
              <a:tr h="249427">
                <a:tc>
                  <a:txBody>
                    <a:bodyPr/>
                    <a:lstStyle/>
                    <a:p>
                      <a:pPr algn="l" fontAlgn="b"/>
                      <a:r>
                        <a:rPr lang="en-US" sz="1400" b="0" i="0" u="none" strike="noStrike" baseline="0" dirty="0" smtClean="0">
                          <a:effectLst/>
                          <a:latin typeface="+mn-lt"/>
                        </a:rPr>
                        <a:t>Hospital C</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$700,000 </a:t>
                      </a:r>
                    </a:p>
                  </a:txBody>
                  <a:tcPr marL="9525" marR="9525" marT="9525" marB="0" anchor="b"/>
                </a:tc>
              </a:tr>
              <a:tr h="249427">
                <a:tc>
                  <a:txBody>
                    <a:bodyPr/>
                    <a:lstStyle/>
                    <a:p>
                      <a:pPr algn="l" fontAlgn="b"/>
                      <a:r>
                        <a:rPr lang="en-US" sz="1400" b="0" i="0" u="none" strike="noStrike" baseline="0" dirty="0" smtClean="0">
                          <a:effectLst/>
                          <a:latin typeface="+mn-lt"/>
                        </a:rPr>
                        <a:t>Hospital D</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$700,000 </a:t>
                      </a:r>
                    </a:p>
                  </a:txBody>
                  <a:tcPr marL="9525" marR="9525" marT="9525" marB="0" anchor="b"/>
                </a:tc>
              </a:tr>
              <a:tr h="249427">
                <a:tc>
                  <a:txBody>
                    <a:bodyPr/>
                    <a:lstStyle/>
                    <a:p>
                      <a:pPr algn="l" fontAlgn="b"/>
                      <a:r>
                        <a:rPr lang="en-US" sz="1400" b="0" i="0" u="none" strike="noStrike" baseline="0" dirty="0" smtClean="0">
                          <a:effectLst/>
                          <a:latin typeface="+mn-lt"/>
                        </a:rPr>
                        <a:t>Hospital E</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$439,267 </a:t>
                      </a:r>
                    </a:p>
                  </a:txBody>
                  <a:tcPr marL="9525" marR="9525" marT="9525" marB="0" anchor="b"/>
                </a:tc>
              </a:tr>
              <a:tr h="249427">
                <a:tc>
                  <a:txBody>
                    <a:bodyPr/>
                    <a:lstStyle/>
                    <a:p>
                      <a:pPr algn="l" fontAlgn="b"/>
                      <a:r>
                        <a:rPr lang="en-US" sz="1400" b="0" i="0" u="none" strike="noStrike" baseline="0" dirty="0" smtClean="0">
                          <a:effectLst/>
                          <a:latin typeface="+mn-lt"/>
                        </a:rPr>
                        <a:t>Hospital F</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$217,500 </a:t>
                      </a:r>
                    </a:p>
                  </a:txBody>
                  <a:tcPr marL="9525" marR="9525" marT="9525" marB="0" anchor="b"/>
                </a:tc>
              </a:tr>
              <a:tr h="249427">
                <a:tc>
                  <a:txBody>
                    <a:bodyPr/>
                    <a:lstStyle/>
                    <a:p>
                      <a:pPr algn="l" fontAlgn="b"/>
                      <a:r>
                        <a:rPr lang="en-US" sz="1400" b="0" i="0" u="none" strike="noStrike" dirty="0" smtClean="0">
                          <a:effectLst/>
                          <a:latin typeface="+mn-lt"/>
                        </a:rPr>
                        <a:t>Physician</a:t>
                      </a:r>
                      <a:r>
                        <a:rPr lang="en-US" sz="1400" b="0" i="0" u="none" strike="noStrike" baseline="0" dirty="0" smtClean="0">
                          <a:effectLst/>
                          <a:latin typeface="+mn-lt"/>
                        </a:rPr>
                        <a:t> Group G</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$180,000 </a:t>
                      </a:r>
                    </a:p>
                  </a:txBody>
                  <a:tcPr marL="9525" marR="9525" marT="9525" marB="0" anchor="b"/>
                </a:tc>
              </a:tr>
              <a:tr h="249427">
                <a:tc>
                  <a:txBody>
                    <a:bodyPr/>
                    <a:lstStyle/>
                    <a:p>
                      <a:pPr algn="l" fontAlgn="b"/>
                      <a:r>
                        <a:rPr lang="en-US" sz="1400" b="0" i="0" u="none" strike="noStrike" dirty="0" smtClean="0">
                          <a:effectLst/>
                          <a:latin typeface="+mn-lt"/>
                        </a:rPr>
                        <a:t>Physician</a:t>
                      </a:r>
                      <a:r>
                        <a:rPr lang="en-US" sz="1400" b="0" i="0" u="none" strike="noStrike" baseline="0" dirty="0" smtClean="0">
                          <a:effectLst/>
                          <a:latin typeface="+mn-lt"/>
                        </a:rPr>
                        <a:t> Group H</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$100,000 </a:t>
                      </a:r>
                    </a:p>
                  </a:txBody>
                  <a:tcPr marL="9525" marR="9525" marT="9525" marB="0" anchor="b"/>
                </a:tc>
              </a:tr>
              <a:tr h="249427">
                <a:tc>
                  <a:txBody>
                    <a:bodyPr/>
                    <a:lstStyle/>
                    <a:p>
                      <a:pPr algn="l" fontAlgn="b"/>
                      <a:r>
                        <a:rPr lang="en-US" sz="1400" b="0" i="0" u="none" strike="noStrike" baseline="0" dirty="0" smtClean="0">
                          <a:effectLst/>
                          <a:latin typeface="+mn-lt"/>
                        </a:rPr>
                        <a:t>Hospital I</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smtClean="0">
                          <a:effectLst/>
                          <a:latin typeface="+mn-lt"/>
                        </a:rPr>
                        <a:t>$90,000 </a:t>
                      </a:r>
                      <a:endParaRPr lang="en-US" sz="1400" b="0" i="0" u="none" strike="noStrike" dirty="0">
                        <a:effectLst/>
                        <a:latin typeface="+mn-lt"/>
                      </a:endParaRPr>
                    </a:p>
                  </a:txBody>
                  <a:tcPr marL="9525" marR="9525" marT="9525" marB="0" anchor="b"/>
                </a:tc>
              </a:tr>
              <a:tr h="249427">
                <a:tc>
                  <a:txBody>
                    <a:bodyPr/>
                    <a:lstStyle/>
                    <a:p>
                      <a:pPr algn="l" fontAlgn="b"/>
                      <a:r>
                        <a:rPr lang="en-US" sz="1400" b="0" i="0" u="none" strike="noStrike" baseline="0" dirty="0" smtClean="0">
                          <a:effectLst/>
                          <a:latin typeface="+mn-lt"/>
                        </a:rPr>
                        <a:t>Hospital J</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$25,652 </a:t>
                      </a:r>
                    </a:p>
                  </a:txBody>
                  <a:tcPr marL="9525" marR="9525" marT="9525" marB="0" anchor="b"/>
                </a:tc>
              </a:tr>
              <a:tr h="249427">
                <a:tc>
                  <a:txBody>
                    <a:bodyPr/>
                    <a:lstStyle/>
                    <a:p>
                      <a:pPr algn="l" fontAlgn="b"/>
                      <a:r>
                        <a:rPr lang="en-US" sz="1400" b="0" i="0" u="none" strike="noStrike" baseline="0" dirty="0" smtClean="0">
                          <a:effectLst/>
                          <a:latin typeface="+mn-lt"/>
                        </a:rPr>
                        <a:t>Hospital K</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$19,000 </a:t>
                      </a:r>
                    </a:p>
                  </a:txBody>
                  <a:tcPr marL="9525" marR="9525" marT="9525" marB="0" anchor="b"/>
                </a:tc>
              </a:tr>
              <a:tr h="249427">
                <a:tc>
                  <a:txBody>
                    <a:bodyPr/>
                    <a:lstStyle/>
                    <a:p>
                      <a:pPr algn="l" fontAlgn="b"/>
                      <a:r>
                        <a:rPr lang="en-US" sz="1400" b="0" i="0" u="none" strike="noStrike" baseline="0" dirty="0" smtClean="0">
                          <a:effectLst/>
                          <a:latin typeface="+mn-lt"/>
                        </a:rPr>
                        <a:t>Hospital L</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$11,500 </a:t>
                      </a:r>
                    </a:p>
                  </a:txBody>
                  <a:tcPr marL="9525" marR="9525" marT="9525" marB="0" anchor="b"/>
                </a:tc>
              </a:tr>
              <a:tr h="249427">
                <a:tc>
                  <a:txBody>
                    <a:bodyPr/>
                    <a:lstStyle/>
                    <a:p>
                      <a:pPr algn="l" fontAlgn="b"/>
                      <a:r>
                        <a:rPr lang="en-US" sz="1400" b="0" i="0" u="none" strike="noStrike" baseline="0" dirty="0" smtClean="0">
                          <a:effectLst/>
                          <a:latin typeface="+mn-lt"/>
                        </a:rPr>
                        <a:t>Hospital M</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$10,000 </a:t>
                      </a:r>
                    </a:p>
                  </a:txBody>
                  <a:tcPr marL="9525" marR="9525" marT="9525" marB="0" anchor="b"/>
                </a:tc>
              </a:tr>
              <a:tr h="249427">
                <a:tc>
                  <a:txBody>
                    <a:bodyPr/>
                    <a:lstStyle/>
                    <a:p>
                      <a:pPr algn="l" fontAlgn="b"/>
                      <a:r>
                        <a:rPr lang="en-US" sz="1400" b="0" i="0" u="none" strike="noStrike" baseline="0" dirty="0" smtClean="0">
                          <a:effectLst/>
                          <a:latin typeface="+mn-lt"/>
                        </a:rPr>
                        <a:t>Hospital N</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$0 </a:t>
                      </a:r>
                    </a:p>
                  </a:txBody>
                  <a:tcPr marL="9525" marR="9525" marT="9525" marB="0" anchor="b"/>
                </a:tc>
              </a:tr>
              <a:tr h="249427">
                <a:tc>
                  <a:txBody>
                    <a:bodyPr/>
                    <a:lstStyle/>
                    <a:p>
                      <a:pPr algn="l" fontAlgn="b"/>
                      <a:r>
                        <a:rPr lang="en-US" sz="1400" b="0" i="0" u="none" strike="noStrike" baseline="0" dirty="0" smtClean="0">
                          <a:effectLst/>
                          <a:latin typeface="+mn-lt"/>
                        </a:rPr>
                        <a:t>Hospital O</a:t>
                      </a:r>
                      <a:endParaRPr lang="en-US" sz="1400" b="0" i="0" u="none" strike="noStrike" dirty="0">
                        <a:effectLst/>
                        <a:latin typeface="+mn-lt"/>
                      </a:endParaRPr>
                    </a:p>
                  </a:txBody>
                  <a:tcPr marL="9525" marR="9525" marT="9525" marB="0" anchor="b"/>
                </a:tc>
                <a:tc>
                  <a:txBody>
                    <a:bodyPr/>
                    <a:lstStyle/>
                    <a:p>
                      <a:pPr algn="r" fontAlgn="b"/>
                      <a:r>
                        <a:rPr lang="en-US" sz="1400" b="0" i="0" u="none" strike="noStrike" dirty="0">
                          <a:effectLst/>
                          <a:latin typeface="+mn-lt"/>
                        </a:rPr>
                        <a:t>$0 </a:t>
                      </a:r>
                    </a:p>
                  </a:txBody>
                  <a:tcPr marL="9525" marR="9525" marT="9525" marB="0" anchor="b"/>
                </a:tc>
              </a:tr>
              <a:tr h="249427">
                <a:tc>
                  <a:txBody>
                    <a:bodyPr/>
                    <a:lstStyle/>
                    <a:p>
                      <a:pPr algn="l" fontAlgn="b"/>
                      <a:r>
                        <a:rPr lang="en-US" sz="1400" u="none" strike="noStrike" dirty="0">
                          <a:effectLst/>
                          <a:latin typeface="+mn-lt"/>
                        </a:rPr>
                        <a:t>TOTAL INCURRED INDEMNITY</a:t>
                      </a:r>
                      <a:endParaRPr lang="en-US" sz="1400" b="0" i="0" u="none" strike="noStrike" dirty="0">
                        <a:effectLst/>
                        <a:latin typeface="+mn-lt"/>
                      </a:endParaRPr>
                    </a:p>
                  </a:txBody>
                  <a:tcPr marL="9525" marR="9525" marT="9525" marB="0" anchor="b"/>
                </a:tc>
                <a:tc>
                  <a:txBody>
                    <a:bodyPr/>
                    <a:lstStyle/>
                    <a:p>
                      <a:pPr algn="r" fontAlgn="b"/>
                      <a:r>
                        <a:rPr lang="en-US" sz="1400" u="none" strike="noStrike" dirty="0">
                          <a:effectLst/>
                          <a:latin typeface="+mn-lt"/>
                        </a:rPr>
                        <a:t>$5,498,918 </a:t>
                      </a:r>
                      <a:endParaRPr lang="en-US" sz="1400" b="0" i="0" u="none" strike="noStrike" dirty="0">
                        <a:effectLst/>
                        <a:latin typeface="+mn-lt"/>
                      </a:endParaRPr>
                    </a:p>
                  </a:txBody>
                  <a:tcPr marL="9525" marR="9525" marT="9525" marB="0" anchor="b"/>
                </a:tc>
              </a:tr>
            </a:tbl>
          </a:graphicData>
        </a:graphic>
      </p:graphicFrame>
      <p:sp>
        <p:nvSpPr>
          <p:cNvPr id="7" name="TextBox 6"/>
          <p:cNvSpPr txBox="1"/>
          <p:nvPr/>
        </p:nvSpPr>
        <p:spPr>
          <a:xfrm>
            <a:off x="146662" y="6245528"/>
            <a:ext cx="6374908" cy="415498"/>
          </a:xfrm>
          <a:prstGeom prst="rect">
            <a:avLst/>
          </a:prstGeom>
          <a:noFill/>
        </p:spPr>
        <p:txBody>
          <a:bodyPr wrap="square" rtlCol="0">
            <a:spAutoFit/>
          </a:bodyPr>
          <a:lstStyle/>
          <a:p>
            <a:r>
              <a:rPr lang="en-US" sz="1050" i="1" dirty="0" smtClean="0"/>
              <a:t>Report includes claims with loss dates from 7/1/06 through 6/30/13, valued at 7/31/13.  Zero dollar claims are excluded from this analysis.</a:t>
            </a:r>
            <a:endParaRPr lang="en-US" sz="1050" i="1" dirty="0"/>
          </a:p>
        </p:txBody>
      </p:sp>
    </p:spTree>
    <p:extLst>
      <p:ext uri="{BB962C8B-B14F-4D97-AF65-F5344CB8AC3E}">
        <p14:creationId xmlns:p14="http://schemas.microsoft.com/office/powerpoint/2010/main" val="3952975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a Successful Robotic Surgery Program</a:t>
            </a:r>
            <a:endParaRPr lang="en-US" dirty="0"/>
          </a:p>
        </p:txBody>
      </p:sp>
      <p:sp>
        <p:nvSpPr>
          <p:cNvPr id="3" name="Content Placeholder 2"/>
          <p:cNvSpPr>
            <a:spLocks noGrp="1"/>
          </p:cNvSpPr>
          <p:nvPr>
            <p:ph sz="half" idx="1"/>
          </p:nvPr>
        </p:nvSpPr>
        <p:spPr/>
        <p:txBody>
          <a:bodyPr/>
          <a:lstStyle/>
          <a:p>
            <a:r>
              <a:rPr lang="en-US" sz="2000" b="1" dirty="0" smtClean="0"/>
              <a:t>Performance (Human) Factors</a:t>
            </a:r>
          </a:p>
          <a:p>
            <a:pPr marL="457200" indent="-457200">
              <a:buFont typeface="Arial" panose="020B0604020202020204" pitchFamily="34" charset="0"/>
              <a:buChar char="•"/>
            </a:pPr>
            <a:r>
              <a:rPr lang="en-US" sz="2000" dirty="0" smtClean="0"/>
              <a:t>General surgical skills</a:t>
            </a:r>
          </a:p>
          <a:p>
            <a:pPr marL="457200" indent="-457200">
              <a:buFont typeface="Arial" panose="020B0604020202020204" pitchFamily="34" charset="0"/>
              <a:buChar char="•"/>
            </a:pPr>
            <a:r>
              <a:rPr lang="en-US" sz="2000" dirty="0" smtClean="0"/>
              <a:t>Laparoscopic surgery experience</a:t>
            </a:r>
          </a:p>
          <a:p>
            <a:pPr marL="457200" indent="-457200">
              <a:buFont typeface="Arial" panose="020B0604020202020204" pitchFamily="34" charset="0"/>
              <a:buChar char="•"/>
            </a:pPr>
            <a:r>
              <a:rPr lang="en-US" sz="2000" dirty="0" smtClean="0"/>
              <a:t>Simulation experience</a:t>
            </a:r>
          </a:p>
          <a:p>
            <a:pPr marL="457200" indent="-457200">
              <a:buFont typeface="Arial" panose="020B0604020202020204" pitchFamily="34" charset="0"/>
              <a:buChar char="•"/>
            </a:pPr>
            <a:r>
              <a:rPr lang="en-US" sz="2000" dirty="0" smtClean="0"/>
              <a:t>Animal labs</a:t>
            </a:r>
          </a:p>
          <a:p>
            <a:pPr marL="457200" indent="-457200">
              <a:buFont typeface="Arial" panose="020B0604020202020204" pitchFamily="34" charset="0"/>
              <a:buChar char="•"/>
            </a:pPr>
            <a:r>
              <a:rPr lang="en-US" sz="2000" dirty="0" smtClean="0"/>
              <a:t>Physician pairing</a:t>
            </a:r>
          </a:p>
          <a:p>
            <a:pPr marL="457200" indent="-457200">
              <a:buFont typeface="Arial" panose="020B0604020202020204" pitchFamily="34" charset="0"/>
              <a:buChar char="•"/>
            </a:pPr>
            <a:r>
              <a:rPr lang="en-US" sz="2000" dirty="0" smtClean="0"/>
              <a:t>Long learning curve</a:t>
            </a:r>
          </a:p>
          <a:p>
            <a:pPr marL="457200" indent="-457200">
              <a:buFont typeface="Arial" panose="020B0604020202020204" pitchFamily="34" charset="0"/>
              <a:buChar char="•"/>
            </a:pPr>
            <a:r>
              <a:rPr lang="en-US" sz="2000" dirty="0" smtClean="0"/>
              <a:t>2-D image, remote touch</a:t>
            </a:r>
          </a:p>
          <a:p>
            <a:pPr marL="457200" indent="-457200">
              <a:buFont typeface="Arial" panose="020B0604020202020204" pitchFamily="34" charset="0"/>
              <a:buChar char="•"/>
            </a:pPr>
            <a:r>
              <a:rPr lang="en-US" sz="2000" dirty="0" smtClean="0"/>
              <a:t>Proctored cases (S1D1T1)</a:t>
            </a:r>
          </a:p>
          <a:p>
            <a:pPr marL="457200" indent="-457200">
              <a:buFont typeface="Arial" panose="020B0604020202020204" pitchFamily="34" charset="0"/>
              <a:buChar char="•"/>
            </a:pPr>
            <a:r>
              <a:rPr lang="en-US" sz="2000" dirty="0" smtClean="0"/>
              <a:t>Patient factors</a:t>
            </a:r>
          </a:p>
          <a:p>
            <a:pPr marL="457200" indent="-457200">
              <a:buFont typeface="Arial" panose="020B0604020202020204" pitchFamily="34" charset="0"/>
              <a:buChar char="•"/>
            </a:pPr>
            <a:endParaRPr lang="en-US" sz="2000" dirty="0" smtClean="0"/>
          </a:p>
          <a:p>
            <a:endParaRPr lang="en-US" sz="2000" dirty="0" smtClean="0"/>
          </a:p>
        </p:txBody>
      </p:sp>
      <p:sp>
        <p:nvSpPr>
          <p:cNvPr id="4" name="Content Placeholder 3"/>
          <p:cNvSpPr>
            <a:spLocks noGrp="1"/>
          </p:cNvSpPr>
          <p:nvPr>
            <p:ph sz="half" idx="2"/>
          </p:nvPr>
        </p:nvSpPr>
        <p:spPr/>
        <p:txBody>
          <a:bodyPr>
            <a:normAutofit/>
          </a:bodyPr>
          <a:lstStyle/>
          <a:p>
            <a:r>
              <a:rPr lang="en-US" sz="2000" b="1" dirty="0" smtClean="0"/>
              <a:t>Process (System) Factors</a:t>
            </a:r>
          </a:p>
          <a:p>
            <a:pPr marL="342900" indent="-342900">
              <a:buFont typeface="Arial" panose="020B0604020202020204" pitchFamily="34" charset="0"/>
              <a:buChar char="•"/>
            </a:pPr>
            <a:r>
              <a:rPr lang="en-US" sz="2000" dirty="0" smtClean="0"/>
              <a:t>Structured proctoring program</a:t>
            </a:r>
          </a:p>
          <a:p>
            <a:pPr marL="342900" indent="-342900">
              <a:buFont typeface="Arial" panose="020B0604020202020204" pitchFamily="34" charset="0"/>
              <a:buChar char="•"/>
            </a:pPr>
            <a:r>
              <a:rPr lang="en-US" sz="2000" dirty="0" smtClean="0"/>
              <a:t>Standardized credentialing program</a:t>
            </a:r>
          </a:p>
          <a:p>
            <a:pPr marL="342900" indent="-342900">
              <a:buFont typeface="Arial" panose="020B0604020202020204" pitchFamily="34" charset="0"/>
              <a:buChar char="•"/>
            </a:pPr>
            <a:r>
              <a:rPr lang="en-US" sz="2000" dirty="0" smtClean="0"/>
              <a:t>Defining what constitutes a “program”</a:t>
            </a:r>
          </a:p>
          <a:p>
            <a:pPr marL="342900" indent="-342900">
              <a:buFont typeface="Arial" panose="020B0604020202020204" pitchFamily="34" charset="0"/>
              <a:buChar char="•"/>
            </a:pPr>
            <a:r>
              <a:rPr lang="en-US" sz="2000" dirty="0" smtClean="0"/>
              <a:t>Physician experience + Team experience</a:t>
            </a:r>
          </a:p>
          <a:p>
            <a:pPr marL="342900" indent="-342900">
              <a:buFont typeface="Arial" panose="020B0604020202020204" pitchFamily="34" charset="0"/>
              <a:buChar char="•"/>
            </a:pPr>
            <a:r>
              <a:rPr lang="en-US" sz="2000" dirty="0" smtClean="0"/>
              <a:t>Careful financial discernment</a:t>
            </a:r>
          </a:p>
          <a:p>
            <a:pPr marL="342900" indent="-342900">
              <a:buFont typeface="Arial" panose="020B0604020202020204" pitchFamily="34" charset="0"/>
              <a:buChar char="•"/>
            </a:pPr>
            <a:r>
              <a:rPr lang="en-US" sz="2000" dirty="0" smtClean="0"/>
              <a:t>Anesthesia, ED and Primary Care</a:t>
            </a:r>
          </a:p>
          <a:p>
            <a:endParaRPr lang="en-US" sz="2000" b="1" dirty="0"/>
          </a:p>
        </p:txBody>
      </p:sp>
      <p:sp>
        <p:nvSpPr>
          <p:cNvPr id="5" name="Slide Number Placeholder 4"/>
          <p:cNvSpPr>
            <a:spLocks noGrp="1"/>
          </p:cNvSpPr>
          <p:nvPr>
            <p:ph type="sldNum" sz="quarter" idx="12"/>
          </p:nvPr>
        </p:nvSpPr>
        <p:spPr/>
        <p:txBody>
          <a:bodyPr/>
          <a:lstStyle/>
          <a:p>
            <a:fld id="{B88CE9CF-E1BB-7740-A63D-5F8D9A25525B}" type="slidenum">
              <a:rPr lang="en-US" smtClean="0"/>
              <a:pPr/>
              <a:t>29</a:t>
            </a:fld>
            <a:endParaRPr lang="en-US" dirty="0"/>
          </a:p>
        </p:txBody>
      </p:sp>
      <p:sp>
        <p:nvSpPr>
          <p:cNvPr id="6" name="Footer Placeholder 5"/>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121882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da Vinci</a:t>
            </a:r>
            <a:r>
              <a:rPr lang="en-US" dirty="0" smtClean="0"/>
              <a:t>® Robotic surgery?</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smtClean="0"/>
              <a:t>“A surgical procedure or technology that adds a computer technology-enhanced device to the interaction between a surgeon and a patient during a surgical operation and assumes some degree of control </a:t>
            </a:r>
            <a:r>
              <a:rPr lang="en-US" dirty="0" err="1" smtClean="0"/>
              <a:t>heretofor</a:t>
            </a:r>
            <a:r>
              <a:rPr lang="en-US" dirty="0" smtClean="0"/>
              <a:t> completely reserved for the surgeon”. (Journal of GI and Endo Surgery)</a:t>
            </a:r>
          </a:p>
          <a:p>
            <a:pPr marL="457200" indent="-457200">
              <a:buFont typeface="Arial" panose="020B0604020202020204" pitchFamily="34" charset="0"/>
              <a:buChar char="•"/>
            </a:pPr>
            <a:r>
              <a:rPr lang="en-US" dirty="0" smtClean="0"/>
              <a:t>Minimally-invasive surgery (MIS)</a:t>
            </a:r>
          </a:p>
          <a:p>
            <a:pPr marL="457200" indent="-457200">
              <a:buFont typeface="Arial" panose="020B0604020202020204" pitchFamily="34" charset="0"/>
              <a:buChar char="•"/>
            </a:pPr>
            <a:r>
              <a:rPr lang="en-US" dirty="0" smtClean="0"/>
              <a:t>Approved by the FDA in 1997</a:t>
            </a:r>
          </a:p>
          <a:p>
            <a:pPr marL="457200" indent="-457200">
              <a:buFont typeface="Arial" panose="020B0604020202020204" pitchFamily="34" charset="0"/>
              <a:buChar char="•"/>
            </a:pPr>
            <a:r>
              <a:rPr lang="en-US" dirty="0" smtClean="0"/>
              <a:t>Intuitive Surgical Inc. sales began in 1999</a:t>
            </a:r>
          </a:p>
          <a:p>
            <a:pPr marL="457200" indent="-457200">
              <a:buFont typeface="Arial" panose="020B0604020202020204" pitchFamily="34" charset="0"/>
              <a:buChar char="•"/>
            </a:pPr>
            <a:r>
              <a:rPr lang="en-US" u="sng" dirty="0" smtClean="0"/>
              <a:t>Advantages</a:t>
            </a:r>
            <a:r>
              <a:rPr lang="en-US" dirty="0" smtClean="0"/>
              <a:t>: clinical, ergonomic, financial, reputational</a:t>
            </a:r>
          </a:p>
          <a:p>
            <a:pPr marL="457200" indent="-457200">
              <a:buFont typeface="Arial" panose="020B0604020202020204" pitchFamily="34" charset="0"/>
              <a:buChar char="•"/>
            </a:pPr>
            <a:r>
              <a:rPr lang="en-US" u="sng" dirty="0" smtClean="0"/>
              <a:t>Limitations</a:t>
            </a:r>
            <a:r>
              <a:rPr lang="en-US" dirty="0" smtClean="0"/>
              <a:t>: cost, training, lack of outcome data, procedures over multiple quadrants</a:t>
            </a:r>
          </a:p>
        </p:txBody>
      </p:sp>
      <p:sp>
        <p:nvSpPr>
          <p:cNvPr id="4" name="Slide Number Placeholder 3"/>
          <p:cNvSpPr>
            <a:spLocks noGrp="1"/>
          </p:cNvSpPr>
          <p:nvPr>
            <p:ph type="sldNum" sz="quarter" idx="12"/>
          </p:nvPr>
        </p:nvSpPr>
        <p:spPr/>
        <p:txBody>
          <a:bodyPr/>
          <a:lstStyle/>
          <a:p>
            <a:fld id="{B88CE9CF-E1BB-7740-A63D-5F8D9A25525B}" type="slidenum">
              <a:rPr lang="en-US" smtClean="0"/>
              <a:pPr/>
              <a:t>3</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3885332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a Successful Robotic Surgery Program</a:t>
            </a:r>
          </a:p>
        </p:txBody>
      </p:sp>
      <p:sp>
        <p:nvSpPr>
          <p:cNvPr id="3" name="Content Placeholder 2"/>
          <p:cNvSpPr>
            <a:spLocks noGrp="1"/>
          </p:cNvSpPr>
          <p:nvPr>
            <p:ph idx="1"/>
          </p:nvPr>
        </p:nvSpPr>
        <p:spPr/>
        <p:txBody>
          <a:bodyPr/>
          <a:lstStyle/>
          <a:p>
            <a:r>
              <a:rPr lang="en-US" dirty="0" smtClean="0"/>
              <a:t>Equipment Factors—Intuitive Surgical Inc.</a:t>
            </a:r>
          </a:p>
          <a:p>
            <a:pPr marL="457200" indent="-457200">
              <a:buFont typeface="Arial" panose="020B0604020202020204" pitchFamily="34" charset="0"/>
              <a:buChar char="•"/>
            </a:pPr>
            <a:r>
              <a:rPr lang="en-US" dirty="0" smtClean="0"/>
              <a:t>Exclusive vendor until 2016*</a:t>
            </a:r>
          </a:p>
          <a:p>
            <a:pPr marL="457200" indent="-457200">
              <a:buFont typeface="Arial" panose="020B0604020202020204" pitchFamily="34" charset="0"/>
              <a:buChar char="•"/>
            </a:pPr>
            <a:r>
              <a:rPr lang="en-US" dirty="0" smtClean="0"/>
              <a:t>Robot factors</a:t>
            </a:r>
          </a:p>
          <a:p>
            <a:pPr marL="1200150" lvl="1" indent="-457200">
              <a:buFont typeface="Arial" panose="020B0604020202020204" pitchFamily="34" charset="0"/>
              <a:buChar char="•"/>
            </a:pPr>
            <a:r>
              <a:rPr lang="en-US" dirty="0" smtClean="0"/>
              <a:t>Wear/burn</a:t>
            </a:r>
          </a:p>
          <a:p>
            <a:pPr marL="1200150" lvl="1" indent="-457200">
              <a:buFont typeface="Arial" panose="020B0604020202020204" pitchFamily="34" charset="0"/>
              <a:buChar char="•"/>
            </a:pPr>
            <a:r>
              <a:rPr lang="en-US" dirty="0" smtClean="0"/>
              <a:t>Useful life/programmed life</a:t>
            </a:r>
          </a:p>
          <a:p>
            <a:pPr marL="1200150" lvl="1" indent="-457200">
              <a:buFont typeface="Arial" panose="020B0604020202020204" pitchFamily="34" charset="0"/>
              <a:buChar char="•"/>
            </a:pPr>
            <a:r>
              <a:rPr lang="en-US" dirty="0" smtClean="0"/>
              <a:t>Plan B</a:t>
            </a:r>
          </a:p>
          <a:p>
            <a:pPr marL="457200" indent="-457200">
              <a:buFont typeface="Arial" panose="020B0604020202020204" pitchFamily="34" charset="0"/>
              <a:buChar char="•"/>
            </a:pPr>
            <a:r>
              <a:rPr lang="en-US" dirty="0" smtClean="0"/>
              <a:t>FDA self-reporting</a:t>
            </a:r>
          </a:p>
          <a:p>
            <a:pPr marL="457200" indent="-457200">
              <a:buFont typeface="Arial" panose="020B0604020202020204" pitchFamily="34" charset="0"/>
              <a:buChar char="•"/>
            </a:pPr>
            <a:r>
              <a:rPr lang="en-US" dirty="0" smtClean="0"/>
              <a:t>Litigation philosophy</a:t>
            </a:r>
          </a:p>
        </p:txBody>
      </p:sp>
      <p:sp>
        <p:nvSpPr>
          <p:cNvPr id="4" name="Slide Number Placeholder 3"/>
          <p:cNvSpPr>
            <a:spLocks noGrp="1"/>
          </p:cNvSpPr>
          <p:nvPr>
            <p:ph type="sldNum" sz="quarter" idx="12"/>
          </p:nvPr>
        </p:nvSpPr>
        <p:spPr/>
        <p:txBody>
          <a:bodyPr/>
          <a:lstStyle/>
          <a:p>
            <a:fld id="{B88CE9CF-E1BB-7740-A63D-5F8D9A25525B}" type="slidenum">
              <a:rPr lang="en-US" smtClean="0"/>
              <a:pPr/>
              <a:t>30</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697167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Managing the Risks of a Robotic Surgery Program</a:t>
            </a:r>
          </a:p>
        </p:txBody>
      </p:sp>
      <p:sp>
        <p:nvSpPr>
          <p:cNvPr id="3" name="Content Placeholder 2"/>
          <p:cNvSpPr>
            <a:spLocks noGrp="1"/>
          </p:cNvSpPr>
          <p:nvPr>
            <p:ph sz="half" idx="1"/>
          </p:nvPr>
        </p:nvSpPr>
        <p:spPr/>
        <p:txBody>
          <a:bodyPr>
            <a:normAutofit/>
          </a:bodyPr>
          <a:lstStyle/>
          <a:p>
            <a:r>
              <a:rPr lang="en-US" sz="2000" b="1" dirty="0"/>
              <a:t>Performance (Human) Factors</a:t>
            </a:r>
          </a:p>
          <a:p>
            <a:pPr marL="342900" indent="-342900">
              <a:buFont typeface="Arial" panose="020B0604020202020204" pitchFamily="34" charset="0"/>
              <a:buChar char="•"/>
            </a:pPr>
            <a:r>
              <a:rPr lang="en-US" sz="2000" dirty="0"/>
              <a:t>Service line screening</a:t>
            </a:r>
          </a:p>
          <a:p>
            <a:pPr marL="342900" indent="-342900">
              <a:buFont typeface="Arial" panose="020B0604020202020204" pitchFamily="34" charset="0"/>
              <a:buChar char="•"/>
            </a:pPr>
            <a:r>
              <a:rPr lang="en-US" sz="2000" dirty="0"/>
              <a:t>Talent development</a:t>
            </a:r>
          </a:p>
          <a:p>
            <a:pPr marL="342900" indent="-342900">
              <a:buFont typeface="Arial" panose="020B0604020202020204" pitchFamily="34" charset="0"/>
              <a:buChar char="•"/>
            </a:pPr>
            <a:r>
              <a:rPr lang="en-US" sz="2000" dirty="0"/>
              <a:t>Credentialing Standards</a:t>
            </a:r>
          </a:p>
          <a:p>
            <a:pPr marL="342900" indent="-342900">
              <a:buFont typeface="Arial" panose="020B0604020202020204" pitchFamily="34" charset="0"/>
              <a:buChar char="•"/>
            </a:pPr>
            <a:r>
              <a:rPr lang="en-US" sz="2000" dirty="0"/>
              <a:t>Proctoring Plan</a:t>
            </a:r>
          </a:p>
          <a:p>
            <a:pPr marL="457200" indent="-457200">
              <a:buFont typeface="Arial" panose="020B0604020202020204" pitchFamily="34" charset="0"/>
              <a:buChar char="•"/>
            </a:pPr>
            <a:endParaRPr lang="en-US" dirty="0"/>
          </a:p>
        </p:txBody>
      </p:sp>
      <p:sp>
        <p:nvSpPr>
          <p:cNvPr id="4" name="Content Placeholder 3"/>
          <p:cNvSpPr>
            <a:spLocks noGrp="1"/>
          </p:cNvSpPr>
          <p:nvPr>
            <p:ph sz="half" idx="2"/>
          </p:nvPr>
        </p:nvSpPr>
        <p:spPr/>
        <p:txBody>
          <a:bodyPr>
            <a:normAutofit/>
          </a:bodyPr>
          <a:lstStyle/>
          <a:p>
            <a:r>
              <a:rPr lang="en-US" sz="2000" b="1" dirty="0"/>
              <a:t>Process (System) Factors</a:t>
            </a:r>
          </a:p>
          <a:p>
            <a:pPr marL="342900" indent="-342900">
              <a:buFont typeface="Arial" panose="020B0604020202020204" pitchFamily="34" charset="0"/>
              <a:buChar char="•"/>
            </a:pPr>
            <a:r>
              <a:rPr lang="en-US" sz="2000" dirty="0"/>
              <a:t>Needs assessment</a:t>
            </a:r>
          </a:p>
          <a:p>
            <a:pPr marL="342900" indent="-342900">
              <a:buFont typeface="Arial" panose="020B0604020202020204" pitchFamily="34" charset="0"/>
              <a:buChar char="•"/>
            </a:pPr>
            <a:r>
              <a:rPr lang="en-US" sz="2000" dirty="0"/>
              <a:t>Financial feasibility survey</a:t>
            </a:r>
          </a:p>
          <a:p>
            <a:pPr marL="342900" indent="-342900">
              <a:buFont typeface="Arial" panose="020B0604020202020204" pitchFamily="34" charset="0"/>
              <a:buChar char="•"/>
            </a:pPr>
            <a:r>
              <a:rPr lang="en-US" sz="2000" dirty="0"/>
              <a:t>Program development plan</a:t>
            </a:r>
          </a:p>
          <a:p>
            <a:pPr marL="342900" indent="-342900">
              <a:buFont typeface="Arial" panose="020B0604020202020204" pitchFamily="34" charset="0"/>
              <a:buChar char="•"/>
            </a:pPr>
            <a:r>
              <a:rPr lang="en-US" sz="2000" dirty="0"/>
              <a:t>Credentialing standards</a:t>
            </a:r>
          </a:p>
          <a:p>
            <a:pPr marL="342900" indent="-342900">
              <a:buFont typeface="Arial" panose="020B0604020202020204" pitchFamily="34" charset="0"/>
              <a:buChar char="•"/>
            </a:pPr>
            <a:r>
              <a:rPr lang="en-US" sz="2000" dirty="0"/>
              <a:t>Proctoring plan</a:t>
            </a:r>
          </a:p>
          <a:p>
            <a:pPr marL="342900" indent="-342900">
              <a:buFont typeface="Arial" panose="020B0604020202020204" pitchFamily="34" charset="0"/>
              <a:buChar char="•"/>
            </a:pPr>
            <a:r>
              <a:rPr lang="en-US" sz="2000" dirty="0"/>
              <a:t>Training program</a:t>
            </a:r>
          </a:p>
          <a:p>
            <a:pPr marL="342900" indent="-342900">
              <a:buFont typeface="Arial" panose="020B0604020202020204" pitchFamily="34" charset="0"/>
              <a:buChar char="•"/>
            </a:pPr>
            <a:r>
              <a:rPr lang="en-US" sz="2000" dirty="0"/>
              <a:t>Equipment management</a:t>
            </a:r>
          </a:p>
          <a:p>
            <a:pPr marL="342900" indent="-342900">
              <a:buFont typeface="Arial" panose="020B0604020202020204" pitchFamily="34" charset="0"/>
              <a:buChar char="•"/>
            </a:pPr>
            <a:r>
              <a:rPr lang="en-US" sz="2000" dirty="0"/>
              <a:t>Surgical team formation</a:t>
            </a:r>
          </a:p>
          <a:p>
            <a:pPr marL="457200" indent="-45720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B88CE9CF-E1BB-7740-A63D-5F8D9A25525B}" type="slidenum">
              <a:rPr lang="en-US" smtClean="0"/>
              <a:pPr/>
              <a:t>31</a:t>
            </a:fld>
            <a:endParaRPr lang="en-US" dirty="0"/>
          </a:p>
        </p:txBody>
      </p:sp>
      <p:sp>
        <p:nvSpPr>
          <p:cNvPr id="6" name="Footer Placeholder 5"/>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39503393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Robotic Surgery is really just a Flying Elephant!</a:t>
            </a:r>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32</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1026" name="Picture 2" descr="C:\Users\Nordberl\AppData\Local\Microsoft\Windows\Temporary Internet Files\Content.IE5\AI64EDCE\MP90040921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994" y="1138238"/>
            <a:ext cx="7966011" cy="530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29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Robotic Surgery is really just a Flying Elephant!</a:t>
            </a:r>
          </a:p>
        </p:txBody>
      </p:sp>
      <p:sp>
        <p:nvSpPr>
          <p:cNvPr id="4" name="Slide Number Placeholder 3"/>
          <p:cNvSpPr>
            <a:spLocks noGrp="1"/>
          </p:cNvSpPr>
          <p:nvPr>
            <p:ph type="sldNum" sz="quarter" idx="12"/>
          </p:nvPr>
        </p:nvSpPr>
        <p:spPr/>
        <p:txBody>
          <a:bodyPr/>
          <a:lstStyle/>
          <a:p>
            <a:fld id="{B88CE9CF-E1BB-7740-A63D-5F8D9A25525B}" type="slidenum">
              <a:rPr lang="en-US" smtClean="0"/>
              <a:pPr/>
              <a:t>33</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986" y="1138622"/>
            <a:ext cx="4540469" cy="502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06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Content Placeholder 2"/>
          <p:cNvSpPr>
            <a:spLocks noGrp="1"/>
          </p:cNvSpPr>
          <p:nvPr>
            <p:ph idx="1"/>
          </p:nvPr>
        </p:nvSpPr>
        <p:spPr/>
        <p:txBody>
          <a:bodyPr/>
          <a:lstStyle/>
          <a:p>
            <a:r>
              <a:rPr lang="en-US" dirty="0" smtClean="0"/>
              <a:t>What questions do you have?</a:t>
            </a:r>
          </a:p>
          <a:p>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34</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spTree>
    <p:extLst>
      <p:ext uri="{BB962C8B-B14F-4D97-AF65-F5344CB8AC3E}">
        <p14:creationId xmlns:p14="http://schemas.microsoft.com/office/powerpoint/2010/main" val="416000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Da Vinci</a:t>
            </a:r>
            <a:r>
              <a:rPr lang="en-US" dirty="0" smtClean="0"/>
              <a:t>® robot: 3 components</a:t>
            </a:r>
            <a:endParaRPr lang="en-US" dirty="0"/>
          </a:p>
        </p:txBody>
      </p:sp>
      <p:sp>
        <p:nvSpPr>
          <p:cNvPr id="3" name="Content Placeholder 2"/>
          <p:cNvSpPr>
            <a:spLocks noGrp="1"/>
          </p:cNvSpPr>
          <p:nvPr>
            <p:ph idx="1"/>
          </p:nvPr>
        </p:nvSpPr>
        <p:spPr/>
        <p:txBody>
          <a:bodyPr/>
          <a:lstStyle/>
          <a:p>
            <a:r>
              <a:rPr lang="en-US" sz="2400" dirty="0" smtClean="0"/>
              <a:t>The surgeon is physically separated from the patient</a:t>
            </a:r>
          </a:p>
          <a:p>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4</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65" y="2062716"/>
            <a:ext cx="8138214" cy="423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38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06375"/>
            <a:ext cx="7277100" cy="523220"/>
          </a:xfrm>
          <a:prstGeom prst="rect">
            <a:avLst/>
          </a:prstGeom>
          <a:noFill/>
        </p:spPr>
        <p:txBody>
          <a:bodyPr wrap="square">
            <a:spAutoFit/>
          </a:bodyPr>
          <a:lstStyle/>
          <a:p>
            <a:pPr>
              <a:defRPr/>
            </a:pPr>
            <a:r>
              <a:rPr lang="en-US" sz="2800" b="1" dirty="0" smtClean="0">
                <a:latin typeface="Arial" panose="020B0604020202020204" pitchFamily="34" charset="0"/>
                <a:cs typeface="Arial" panose="020B0604020202020204" pitchFamily="34" charset="0"/>
              </a:rPr>
              <a:t>The Vision System</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195" name="TextBox 9"/>
          <p:cNvSpPr txBox="1">
            <a:spLocks noChangeArrowheads="1"/>
          </p:cNvSpPr>
          <p:nvPr/>
        </p:nvSpPr>
        <p:spPr bwMode="auto">
          <a:xfrm>
            <a:off x="228600" y="2667000"/>
            <a:ext cx="266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990033"/>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009999"/>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marL="0" indent="0" eaLnBrk="1" hangingPunct="1">
              <a:spcBef>
                <a:spcPct val="0"/>
              </a:spcBef>
              <a:buNone/>
            </a:pPr>
            <a:r>
              <a:rPr lang="en-US" altLang="en-US" sz="2400" dirty="0">
                <a:solidFill>
                  <a:schemeClr val="tx1"/>
                </a:solidFill>
              </a:rPr>
              <a:t>Surgeon is immersed in a </a:t>
            </a:r>
            <a:r>
              <a:rPr lang="en-US" altLang="en-US" sz="2400" b="1" dirty="0">
                <a:solidFill>
                  <a:schemeClr val="tx1"/>
                </a:solidFill>
              </a:rPr>
              <a:t>3-Dimensional</a:t>
            </a:r>
            <a:r>
              <a:rPr lang="en-US" altLang="en-US" sz="2400" dirty="0">
                <a:solidFill>
                  <a:schemeClr val="tx1"/>
                </a:solidFill>
              </a:rPr>
              <a:t> image of the surgical field.</a:t>
            </a:r>
          </a:p>
        </p:txBody>
      </p:sp>
      <p:sp>
        <p:nvSpPr>
          <p:cNvPr id="8196" name="Slide Number Placeholder 11"/>
          <p:cNvSpPr>
            <a:spLocks noGrp="1"/>
          </p:cNvSpPr>
          <p:nvPr>
            <p:ph type="sldNum" sz="quarter" idx="4294967295"/>
          </p:nvPr>
        </p:nvSpPr>
        <p:spPr>
          <a:xfrm>
            <a:off x="152400" y="6553200"/>
            <a:ext cx="457200" cy="168275"/>
          </a:xfrm>
          <a:prstGeom prst="rect">
            <a:avLst/>
          </a:prstGeom>
          <a:noFill/>
        </p:spPr>
        <p:txBody>
          <a:bodyPr/>
          <a:lstStyle>
            <a:lvl1pPr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990033"/>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009999"/>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eaLnBrk="1" hangingPunct="1">
              <a:spcBef>
                <a:spcPct val="0"/>
              </a:spcBef>
              <a:buFontTx/>
              <a:buNone/>
            </a:pPr>
            <a:fld id="{975E5A8E-829A-4359-986C-1D3E07A6B1BF}" type="slidenum">
              <a:rPr lang="en-US" altLang="en-US" sz="1000" smtClean="0">
                <a:solidFill>
                  <a:schemeClr val="bg1"/>
                </a:solidFill>
              </a:rPr>
              <a:pPr eaLnBrk="1" hangingPunct="1">
                <a:spcBef>
                  <a:spcPct val="0"/>
                </a:spcBef>
                <a:buFontTx/>
                <a:buNone/>
              </a:pPr>
              <a:t>5</a:t>
            </a:fld>
            <a:endParaRPr lang="en-US" altLang="en-US" sz="1000" smtClean="0">
              <a:solidFill>
                <a:schemeClr val="bg1"/>
              </a:solidFill>
            </a:endParaRPr>
          </a:p>
        </p:txBody>
      </p:sp>
      <p:pic>
        <p:nvPicPr>
          <p:cNvPr id="81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76400"/>
            <a:ext cx="5715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653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2250"/>
            <a:ext cx="7696200" cy="523220"/>
          </a:xfrm>
          <a:prstGeom prst="rect">
            <a:avLst/>
          </a:prstGeom>
          <a:noFill/>
        </p:spPr>
        <p:txBody>
          <a:bodyPr>
            <a:spAutoFit/>
          </a:bodyPr>
          <a:lstStyle/>
          <a:p>
            <a:pPr>
              <a:defRPr/>
            </a:pPr>
            <a:r>
              <a:rPr lang="en-US" sz="2800" b="1" dirty="0">
                <a:latin typeface="Arial" panose="020B0604020202020204" pitchFamily="34" charset="0"/>
                <a:cs typeface="Arial" panose="020B0604020202020204" pitchFamily="34" charset="0"/>
              </a:rPr>
              <a:t>Surgeon</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Directs the Instruments</a:t>
            </a:r>
          </a:p>
        </p:txBody>
      </p:sp>
      <p:sp>
        <p:nvSpPr>
          <p:cNvPr id="9219" name="TextBox 5"/>
          <p:cNvSpPr txBox="1">
            <a:spLocks noChangeArrowheads="1"/>
          </p:cNvSpPr>
          <p:nvPr/>
        </p:nvSpPr>
        <p:spPr bwMode="auto">
          <a:xfrm>
            <a:off x="457200" y="2046288"/>
            <a:ext cx="3276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990033"/>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009999"/>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eaLnBrk="1" hangingPunct="1">
              <a:spcBef>
                <a:spcPct val="0"/>
              </a:spcBef>
            </a:pPr>
            <a:r>
              <a:rPr lang="en-US" altLang="en-US" sz="2000" dirty="0">
                <a:solidFill>
                  <a:schemeClr val="tx1"/>
                </a:solidFill>
              </a:rPr>
              <a:t>The surgeon’s hands are placed in special devices called “masters” that direct the precise instrument </a:t>
            </a:r>
            <a:r>
              <a:rPr lang="en-US" altLang="en-US" sz="2000" dirty="0" smtClean="0">
                <a:solidFill>
                  <a:schemeClr val="tx1"/>
                </a:solidFill>
              </a:rPr>
              <a:t>movements</a:t>
            </a:r>
          </a:p>
          <a:p>
            <a:pPr eaLnBrk="1" hangingPunct="1">
              <a:spcBef>
                <a:spcPct val="0"/>
              </a:spcBef>
            </a:pPr>
            <a:r>
              <a:rPr lang="en-US" altLang="en-US" sz="2000" dirty="0" smtClean="0">
                <a:solidFill>
                  <a:schemeClr val="tx1"/>
                </a:solidFill>
              </a:rPr>
              <a:t>2-5 second delay between surgeon’s direction and robotic movement</a:t>
            </a:r>
          </a:p>
          <a:p>
            <a:pPr eaLnBrk="1" hangingPunct="1">
              <a:spcBef>
                <a:spcPct val="0"/>
              </a:spcBef>
            </a:pPr>
            <a:r>
              <a:rPr lang="en-US" altLang="en-US" sz="2000" dirty="0" smtClean="0">
                <a:solidFill>
                  <a:schemeClr val="tx1"/>
                </a:solidFill>
              </a:rPr>
              <a:t>Up to 30 #lbs of pressure</a:t>
            </a:r>
            <a:endParaRPr lang="en-US" altLang="en-US" sz="2000" dirty="0">
              <a:solidFill>
                <a:schemeClr val="tx1"/>
              </a:solidFill>
            </a:endParaRPr>
          </a:p>
        </p:txBody>
      </p:sp>
      <p:pic>
        <p:nvPicPr>
          <p:cNvPr id="922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4427538" cy="4800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221" name="Slide Number Placeholder 7"/>
          <p:cNvSpPr>
            <a:spLocks noGrp="1"/>
          </p:cNvSpPr>
          <p:nvPr>
            <p:ph type="sldNum" sz="quarter" idx="4294967295"/>
          </p:nvPr>
        </p:nvSpPr>
        <p:spPr>
          <a:xfrm>
            <a:off x="152400" y="6553200"/>
            <a:ext cx="457200" cy="168275"/>
          </a:xfrm>
          <a:prstGeom prst="rect">
            <a:avLst/>
          </a:prstGeom>
          <a:noFill/>
        </p:spPr>
        <p:txBody>
          <a:bodyPr/>
          <a:lstStyle>
            <a:lvl1pPr eaLnBrk="0" hangingPunct="0">
              <a:spcBef>
                <a:spcPct val="20000"/>
              </a:spcBef>
              <a:buChar char="•"/>
              <a:defRPr sz="3200">
                <a:solidFill>
                  <a:srgbClr val="4D4D4D"/>
                </a:solidFill>
                <a:latin typeface="Arial" charset="0"/>
              </a:defRPr>
            </a:lvl1pPr>
            <a:lvl2pPr marL="742950" indent="-285750" eaLnBrk="0" hangingPunct="0">
              <a:spcBef>
                <a:spcPct val="20000"/>
              </a:spcBef>
              <a:buChar char="–"/>
              <a:defRPr sz="2800">
                <a:solidFill>
                  <a:srgbClr val="990033"/>
                </a:solidFill>
                <a:latin typeface="Arial" charset="0"/>
              </a:defRPr>
            </a:lvl2pPr>
            <a:lvl3pPr marL="1143000" indent="-228600" eaLnBrk="0" hangingPunct="0">
              <a:spcBef>
                <a:spcPct val="20000"/>
              </a:spcBef>
              <a:buChar char="•"/>
              <a:defRPr sz="2400">
                <a:solidFill>
                  <a:srgbClr val="4D4D4D"/>
                </a:solidFill>
                <a:latin typeface="Arial" charset="0"/>
              </a:defRPr>
            </a:lvl3pPr>
            <a:lvl4pPr marL="1600200" indent="-228600" eaLnBrk="0" hangingPunct="0">
              <a:spcBef>
                <a:spcPct val="20000"/>
              </a:spcBef>
              <a:buChar char="–"/>
              <a:defRPr sz="2000">
                <a:solidFill>
                  <a:srgbClr val="009999"/>
                </a:solidFill>
                <a:latin typeface="Arial" charset="0"/>
              </a:defRPr>
            </a:lvl4pPr>
            <a:lvl5pPr marL="2057400" indent="-228600" eaLnBrk="0" hangingPunct="0">
              <a:spcBef>
                <a:spcPct val="20000"/>
              </a:spcBef>
              <a:buChar char="»"/>
              <a:defRPr sz="2000">
                <a:solidFill>
                  <a:srgbClr val="4D4D4D"/>
                </a:solidFill>
                <a:latin typeface="Arial" charset="0"/>
              </a:defRPr>
            </a:lvl5pPr>
            <a:lvl6pPr marL="2514600" indent="-228600" eaLnBrk="0" fontAlgn="base" hangingPunct="0">
              <a:spcBef>
                <a:spcPct val="20000"/>
              </a:spcBef>
              <a:spcAft>
                <a:spcPct val="0"/>
              </a:spcAft>
              <a:buChar char="»"/>
              <a:defRPr sz="2000">
                <a:solidFill>
                  <a:srgbClr val="4D4D4D"/>
                </a:solidFill>
                <a:latin typeface="Arial" charset="0"/>
              </a:defRPr>
            </a:lvl6pPr>
            <a:lvl7pPr marL="2971800" indent="-228600" eaLnBrk="0" fontAlgn="base" hangingPunct="0">
              <a:spcBef>
                <a:spcPct val="20000"/>
              </a:spcBef>
              <a:spcAft>
                <a:spcPct val="0"/>
              </a:spcAft>
              <a:buChar char="»"/>
              <a:defRPr sz="2000">
                <a:solidFill>
                  <a:srgbClr val="4D4D4D"/>
                </a:solidFill>
                <a:latin typeface="Arial" charset="0"/>
              </a:defRPr>
            </a:lvl7pPr>
            <a:lvl8pPr marL="3429000" indent="-228600" eaLnBrk="0" fontAlgn="base" hangingPunct="0">
              <a:spcBef>
                <a:spcPct val="20000"/>
              </a:spcBef>
              <a:spcAft>
                <a:spcPct val="0"/>
              </a:spcAft>
              <a:buChar char="»"/>
              <a:defRPr sz="2000">
                <a:solidFill>
                  <a:srgbClr val="4D4D4D"/>
                </a:solidFill>
                <a:latin typeface="Arial" charset="0"/>
              </a:defRPr>
            </a:lvl8pPr>
            <a:lvl9pPr marL="3886200" indent="-228600" eaLnBrk="0" fontAlgn="base" hangingPunct="0">
              <a:spcBef>
                <a:spcPct val="20000"/>
              </a:spcBef>
              <a:spcAft>
                <a:spcPct val="0"/>
              </a:spcAft>
              <a:buChar char="»"/>
              <a:defRPr sz="2000">
                <a:solidFill>
                  <a:srgbClr val="4D4D4D"/>
                </a:solidFill>
                <a:latin typeface="Arial" charset="0"/>
              </a:defRPr>
            </a:lvl9pPr>
          </a:lstStyle>
          <a:p>
            <a:pPr eaLnBrk="1" hangingPunct="1">
              <a:spcBef>
                <a:spcPct val="0"/>
              </a:spcBef>
              <a:buFontTx/>
              <a:buNone/>
            </a:pPr>
            <a:fld id="{C10FECAD-55FA-415F-80F7-20C440C4D0D9}" type="slidenum">
              <a:rPr lang="en-US" altLang="en-US" sz="1000" smtClean="0">
                <a:solidFill>
                  <a:schemeClr val="bg1"/>
                </a:solidFill>
              </a:rPr>
              <a:pPr eaLnBrk="1" hangingPunct="1">
                <a:spcBef>
                  <a:spcPct val="0"/>
                </a:spcBef>
                <a:buFontTx/>
                <a:buNone/>
              </a:pPr>
              <a:t>6</a:t>
            </a:fld>
            <a:endParaRPr lang="en-US" altLang="en-US" sz="1000" smtClean="0">
              <a:solidFill>
                <a:schemeClr val="bg1"/>
              </a:solidFill>
            </a:endParaRPr>
          </a:p>
        </p:txBody>
      </p:sp>
    </p:spTree>
    <p:extLst>
      <p:ext uri="{BB962C8B-B14F-4D97-AF65-F5344CB8AC3E}">
        <p14:creationId xmlns:p14="http://schemas.microsoft.com/office/powerpoint/2010/main" val="3639623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 surgical equipment</a:t>
            </a:r>
            <a:endParaRPr lang="en-US" dirty="0"/>
          </a:p>
        </p:txBody>
      </p:sp>
      <p:sp>
        <p:nvSpPr>
          <p:cNvPr id="3" name="Content Placeholder 2"/>
          <p:cNvSpPr>
            <a:spLocks noGrp="1"/>
          </p:cNvSpPr>
          <p:nvPr>
            <p:ph idx="1"/>
          </p:nvPr>
        </p:nvSpPr>
        <p:spPr>
          <a:xfrm>
            <a:off x="457199" y="1075133"/>
            <a:ext cx="7096125" cy="5371212"/>
          </a:xfrm>
        </p:spPr>
        <p:txBody>
          <a:bodyPr/>
          <a:lstStyle/>
          <a:p>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75132"/>
            <a:ext cx="709612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938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5" y="21266"/>
            <a:ext cx="8229600" cy="937173"/>
          </a:xfrm>
        </p:spPr>
        <p:txBody>
          <a:bodyPr>
            <a:normAutofit fontScale="90000"/>
          </a:bodyPr>
          <a:lstStyle/>
          <a:p>
            <a:r>
              <a:rPr lang="en-US" dirty="0" smtClean="0"/>
              <a:t>Robotic instruments have improved flexibility over traditional laparoscopic instruments</a:t>
            </a:r>
            <a:endParaRPr lang="en-US" dirty="0"/>
          </a:p>
        </p:txBody>
      </p:sp>
      <p:sp>
        <p:nvSpPr>
          <p:cNvPr id="3" name="Content Placeholder 2"/>
          <p:cNvSpPr>
            <a:spLocks noGrp="1"/>
          </p:cNvSpPr>
          <p:nvPr>
            <p:ph idx="1"/>
          </p:nvPr>
        </p:nvSpPr>
        <p:spPr/>
        <p:txBody>
          <a:bodyPr/>
          <a:lstStyle/>
          <a:p>
            <a:r>
              <a:rPr lang="en-US" dirty="0" smtClean="0"/>
              <a:t>Mimics wrist and finger movement</a:t>
            </a:r>
            <a:endParaRPr lang="en-US" dirty="0"/>
          </a:p>
        </p:txBody>
      </p:sp>
      <p:sp>
        <p:nvSpPr>
          <p:cNvPr id="4" name="Slide Number Placeholder 3"/>
          <p:cNvSpPr>
            <a:spLocks noGrp="1"/>
          </p:cNvSpPr>
          <p:nvPr>
            <p:ph type="sldNum" sz="quarter" idx="12"/>
          </p:nvPr>
        </p:nvSpPr>
        <p:spPr/>
        <p:txBody>
          <a:bodyPr/>
          <a:lstStyle/>
          <a:p>
            <a:fld id="{B88CE9CF-E1BB-7740-A63D-5F8D9A25525B}"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22" y="2009553"/>
            <a:ext cx="7790647" cy="425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306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Advantages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smtClean="0"/>
              <a:t>Minimally-invasive; small keyhole incisions</a:t>
            </a:r>
          </a:p>
          <a:p>
            <a:pPr marL="342900" indent="-342900">
              <a:buFont typeface="Arial" panose="020B0604020202020204" pitchFamily="34" charset="0"/>
              <a:buChar char="•"/>
            </a:pPr>
            <a:r>
              <a:rPr lang="en-US" sz="2000" dirty="0" smtClean="0"/>
              <a:t>3-D magnified visualization internally</a:t>
            </a:r>
          </a:p>
          <a:p>
            <a:pPr marL="342900" indent="-342900">
              <a:buFont typeface="Arial" panose="020B0604020202020204" pitchFamily="34" charset="0"/>
              <a:buChar char="•"/>
            </a:pPr>
            <a:r>
              <a:rPr lang="en-US" sz="2000" dirty="0" smtClean="0"/>
              <a:t>Decreased blood loss</a:t>
            </a:r>
          </a:p>
          <a:p>
            <a:pPr marL="342900" indent="-342900">
              <a:buFont typeface="Arial" panose="020B0604020202020204" pitchFamily="34" charset="0"/>
              <a:buChar char="•"/>
            </a:pPr>
            <a:r>
              <a:rPr lang="en-US" sz="2000" dirty="0" smtClean="0"/>
              <a:t>Lower risk of infection</a:t>
            </a:r>
          </a:p>
        </p:txBody>
      </p:sp>
      <p:sp>
        <p:nvSpPr>
          <p:cNvPr id="4" name="Slide Number Placeholder 3"/>
          <p:cNvSpPr>
            <a:spLocks noGrp="1"/>
          </p:cNvSpPr>
          <p:nvPr>
            <p:ph type="sldNum" sz="quarter" idx="12"/>
          </p:nvPr>
        </p:nvSpPr>
        <p:spPr/>
        <p:txBody>
          <a:bodyPr/>
          <a:lstStyle/>
          <a:p>
            <a:fld id="{B88CE9CF-E1BB-7740-A63D-5F8D9A25525B}" type="slidenum">
              <a:rPr lang="en-US" smtClean="0"/>
              <a:pPr/>
              <a:t>9</a:t>
            </a:fld>
            <a:endParaRPr lang="en-US" dirty="0"/>
          </a:p>
        </p:txBody>
      </p:sp>
      <p:sp>
        <p:nvSpPr>
          <p:cNvPr id="5" name="Footer Placeholder 4"/>
          <p:cNvSpPr>
            <a:spLocks noGrp="1"/>
          </p:cNvSpPr>
          <p:nvPr>
            <p:ph type="ftr" sz="quarter" idx="3"/>
          </p:nvPr>
        </p:nvSpPr>
        <p:spPr/>
        <p:txBody>
          <a:bodyPr/>
          <a:lstStyle/>
          <a:p>
            <a:r>
              <a:rPr lang="en-US" smtClean="0"/>
              <a:t>© 2013 CHE Trinity Health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27" y="2813724"/>
            <a:ext cx="6323823" cy="337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997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gration Upd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tegration Upda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2912</TotalTime>
  <Words>1694</Words>
  <Application>Microsoft Office PowerPoint</Application>
  <PresentationFormat>On-screen Show (4:3)</PresentationFormat>
  <Paragraphs>465</Paragraphs>
  <Slides>34</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Integration Update template</vt:lpstr>
      <vt:lpstr>1_Integration Update template</vt:lpstr>
      <vt:lpstr>Microsoft Excel 97-2003 Worksheet</vt:lpstr>
      <vt:lpstr>Robotic Surgery Liability Risks: Trends in Claims Data and Loss Prevention</vt:lpstr>
      <vt:lpstr>Objectives</vt:lpstr>
      <vt:lpstr>What is da Vinci® Robotic surgery?</vt:lpstr>
      <vt:lpstr>Da Vinci® robot: 3 components</vt:lpstr>
      <vt:lpstr>PowerPoint Presentation</vt:lpstr>
      <vt:lpstr>PowerPoint Presentation</vt:lpstr>
      <vt:lpstr>Robotic surgical equipment</vt:lpstr>
      <vt:lpstr>Robotic instruments have improved flexibility over traditional laparoscopic instruments</vt:lpstr>
      <vt:lpstr>Clinical Advantages</vt:lpstr>
      <vt:lpstr>Development of Recommendations</vt:lpstr>
      <vt:lpstr>PowerPoint Presentation</vt:lpstr>
      <vt:lpstr>PowerPoint Presentation</vt:lpstr>
      <vt:lpstr>PowerPoint Presentation</vt:lpstr>
      <vt:lpstr>PowerPoint Presentation</vt:lpstr>
      <vt:lpstr>PowerPoint Presentation</vt:lpstr>
      <vt:lpstr>First Leading Cause (Frequency): Improper Performance of Surgery</vt:lpstr>
      <vt:lpstr>Robotic Surgery Complication Rates Directly Correlate with Surgeon’s Level of Robotic Experience</vt:lpstr>
      <vt:lpstr>First Leading Cause (Frequency): Improper Performance of Surgery (continued)</vt:lpstr>
      <vt:lpstr>Sample notice letter from Intuitive Surgical, Inc:</vt:lpstr>
      <vt:lpstr>Sample FDA MAUDE Report</vt:lpstr>
      <vt:lpstr>Sample FDA MAUDE Report 8/23/2013</vt:lpstr>
      <vt:lpstr>First Leading Cause (Frequency): Improper Performance of Surgery (continued)</vt:lpstr>
      <vt:lpstr>PowerPoint Presentation</vt:lpstr>
      <vt:lpstr>Second Leading Cause (Frequency): Improper Positioning in Surgery</vt:lpstr>
      <vt:lpstr>High Severity Causes: Delay in Diagnosis in ER / Failure to Treat</vt:lpstr>
      <vt:lpstr>PowerPoint Presentation</vt:lpstr>
      <vt:lpstr>PowerPoint Presentation</vt:lpstr>
      <vt:lpstr>PowerPoint Presentation</vt:lpstr>
      <vt:lpstr>Building a Successful Robotic Surgery Program</vt:lpstr>
      <vt:lpstr>Building a Successful Robotic Surgery Program</vt:lpstr>
      <vt:lpstr>Managing the Risks of a Robotic Surgery Program</vt:lpstr>
      <vt:lpstr>Robotic Surgery is really just a Flying Elephant!</vt:lpstr>
      <vt:lpstr>Robotic Surgery is really just a Flying Elephant!</vt:lpstr>
      <vt:lpstr>Questions and Answers</vt:lpstr>
    </vt:vector>
  </TitlesOfParts>
  <Company>Trinity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Cottone</dc:creator>
  <cp:lastModifiedBy>Laura Nordberg</cp:lastModifiedBy>
  <cp:revision>238</cp:revision>
  <cp:lastPrinted>2013-11-06T20:02:21Z</cp:lastPrinted>
  <dcterms:created xsi:type="dcterms:W3CDTF">2012-12-05T18:45:51Z</dcterms:created>
  <dcterms:modified xsi:type="dcterms:W3CDTF">2014-09-05T17:57:40Z</dcterms:modified>
</cp:coreProperties>
</file>